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04"/>
    <p:restoredTop sz="94694"/>
  </p:normalViewPr>
  <p:slideViewPr>
    <p:cSldViewPr snapToGrid="0">
      <p:cViewPr>
        <p:scale>
          <a:sx n="66" d="100"/>
          <a:sy n="66" d="100"/>
        </p:scale>
        <p:origin x="1464" y="9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104483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Game pieces</a:t>
            </a:r>
            <a:endParaRPr/>
          </a:p>
          <a:p>
            <a:pPr marL="457200" lvl="0" indent="-298450" algn="l" rtl="0">
              <a:spcBef>
                <a:spcPts val="0"/>
              </a:spcBef>
              <a:spcAft>
                <a:spcPts val="0"/>
              </a:spcAft>
              <a:buSzPts val="1100"/>
              <a:buChar char="-"/>
            </a:pPr>
            <a:r>
              <a:rPr lang="en"/>
              <a:t>Print cards </a:t>
            </a:r>
            <a:endParaRPr/>
          </a:p>
        </p:txBody>
      </p:sp>
    </p:spTree>
    <p:extLst>
      <p:ext uri="{BB962C8B-B14F-4D97-AF65-F5344CB8AC3E}">
        <p14:creationId xmlns:p14="http://schemas.microsoft.com/office/powerpoint/2010/main" val="31780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480185e3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480185e3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254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68f882d46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68f882d46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737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68f882d46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68f882d46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411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68f882d4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68f882d4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29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468f882d46_2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468f882d46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8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68f882d46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68f882d46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36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68f882d46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468f882d46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087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468f882d46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468f882d46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9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468f882d4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468f882d46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927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468f882d46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468f882d46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3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tripedbassmagic.org" TargetMode="External"/><Relationship Id="rId4" Type="http://schemas.openxmlformats.org/officeDocument/2006/relationships/hyperlink" Target="http://www.stripertracker.org/habitat/" TargetMode="External"/><Relationship Id="rId5" Type="http://schemas.openxmlformats.org/officeDocument/2006/relationships/hyperlink" Target="http://www.dem.ri.gov/programs/fish-wildlife/marine-fisheries/mfsizes.php#commer12" TargetMode="External"/><Relationship Id="rId6" Type="http://schemas.openxmlformats.org/officeDocument/2006/relationships/hyperlink" Target="https://www.mass.gov/files/documents/2016/08/no/2016-commercial-striped-bass-fishery-rule-reminder-24jun16.pdf" TargetMode="External"/><Relationship Id="rId7" Type="http://schemas.openxmlformats.org/officeDocument/2006/relationships/hyperlink" Target="https://alquattrocchi.wordpress.com/2012/10/10/the-great-fall-migration/" TargetMode="External"/><Relationship Id="rId8" Type="http://schemas.openxmlformats.org/officeDocument/2006/relationships/hyperlink" Target="https://www.onthewater.com/news/2014/03/11/massachusetts-2014-commercial-striped-bass-regulations-announced"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3220" y="1635300"/>
            <a:ext cx="42555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Striped </a:t>
            </a:r>
            <a:r>
              <a:rPr lang="en" dirty="0" smtClean="0"/>
              <a:t>Bass</a:t>
            </a:r>
            <a:r>
              <a:rPr lang="en-US" dirty="0" smtClean="0"/>
              <a:t>:</a:t>
            </a:r>
            <a:br>
              <a:rPr lang="en-US" dirty="0" smtClean="0"/>
            </a:br>
            <a:r>
              <a:rPr lang="en-US" dirty="0" smtClean="0"/>
              <a:t>Commercial</a:t>
            </a:r>
            <a:r>
              <a:rPr lang="en" dirty="0" smtClean="0"/>
              <a:t> Fishing</a:t>
            </a:r>
            <a:endParaRPr dirty="0"/>
          </a:p>
        </p:txBody>
      </p:sp>
      <p:sp>
        <p:nvSpPr>
          <p:cNvPr id="278" name="Google Shape;278;p13"/>
          <p:cNvSpPr txBox="1">
            <a:spLocks noGrp="1"/>
          </p:cNvSpPr>
          <p:nvPr>
            <p:ph type="subTitle" idx="1"/>
          </p:nvPr>
        </p:nvSpPr>
        <p:spPr>
          <a:xfrm>
            <a:off x="117944" y="3746771"/>
            <a:ext cx="4255500" cy="695400"/>
          </a:xfrm>
          <a:prstGeom prst="rect">
            <a:avLst/>
          </a:prstGeom>
        </p:spPr>
        <p:txBody>
          <a:bodyPr spcFirstLastPara="1" wrap="square" lIns="91425" tIns="91425" rIns="91425" bIns="91425" anchor="t" anchorCtr="0">
            <a:noAutofit/>
          </a:bodyPr>
          <a:lstStyle/>
          <a:p>
            <a:pPr marL="0" lvl="0" indent="0"/>
            <a:r>
              <a:rPr lang="en-US" dirty="0"/>
              <a:t>Katie </a:t>
            </a:r>
            <a:r>
              <a:rPr lang="en-US" dirty="0" err="1"/>
              <a:t>Ginn</a:t>
            </a:r>
            <a:r>
              <a:rPr lang="en-US" dirty="0"/>
              <a:t> and Cecily Russo, Lincoln School, Providence, RI </a:t>
            </a:r>
            <a:endParaRPr dirty="0"/>
          </a:p>
        </p:txBody>
      </p:sp>
      <p:pic>
        <p:nvPicPr>
          <p:cNvPr id="279" name="Google Shape;279;p13"/>
          <p:cNvPicPr preferRelativeResize="0"/>
          <p:nvPr/>
        </p:nvPicPr>
        <p:blipFill rotWithShape="1">
          <a:blip r:embed="rId3">
            <a:alphaModFix/>
          </a:blip>
          <a:srcRect l="1602" r="1834"/>
          <a:stretch/>
        </p:blipFill>
        <p:spPr>
          <a:xfrm>
            <a:off x="4225102" y="0"/>
            <a:ext cx="4918898" cy="359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0"/>
        <p:cNvGrpSpPr/>
        <p:nvPr/>
      </p:nvGrpSpPr>
      <p:grpSpPr>
        <a:xfrm>
          <a:off x="0" y="0"/>
          <a:ext cx="0" cy="0"/>
          <a:chOff x="0" y="0"/>
          <a:chExt cx="0" cy="0"/>
        </a:xfrm>
      </p:grpSpPr>
      <p:sp>
        <p:nvSpPr>
          <p:cNvPr id="341" name="Google Shape;341;p22"/>
          <p:cNvSpPr txBox="1">
            <a:spLocks noGrp="1"/>
          </p:cNvSpPr>
          <p:nvPr>
            <p:ph type="title"/>
          </p:nvPr>
        </p:nvSpPr>
        <p:spPr>
          <a:xfrm>
            <a:off x="1303800" y="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Board Game Directions!</a:t>
            </a:r>
            <a:endParaRPr sz="2000"/>
          </a:p>
        </p:txBody>
      </p:sp>
      <p:sp>
        <p:nvSpPr>
          <p:cNvPr id="342" name="Google Shape;342;p22"/>
          <p:cNvSpPr txBox="1">
            <a:spLocks noGrp="1"/>
          </p:cNvSpPr>
          <p:nvPr>
            <p:ph type="body" idx="1"/>
          </p:nvPr>
        </p:nvSpPr>
        <p:spPr>
          <a:xfrm>
            <a:off x="1303800" y="393025"/>
            <a:ext cx="7030500" cy="47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Players will independently choose if they would like to play as a commercial </a:t>
            </a:r>
            <a:r>
              <a:rPr lang="en" sz="1200" dirty="0" smtClean="0">
                <a:solidFill>
                  <a:srgbClr val="000000"/>
                </a:solidFill>
                <a:latin typeface="Maven Pro"/>
                <a:ea typeface="Maven Pro"/>
                <a:cs typeface="Maven Pro"/>
                <a:sym typeface="Maven Pro"/>
              </a:rPr>
              <a:t>fisher </a:t>
            </a:r>
            <a:r>
              <a:rPr lang="en" sz="1200" dirty="0">
                <a:solidFill>
                  <a:srgbClr val="000000"/>
                </a:solidFill>
                <a:latin typeface="Maven Pro"/>
                <a:ea typeface="Maven Pro"/>
                <a:cs typeface="Maven Pro"/>
                <a:sym typeface="Maven Pro"/>
              </a:rPr>
              <a:t>or a recreational </a:t>
            </a:r>
            <a:r>
              <a:rPr lang="en" sz="1200" dirty="0" smtClean="0">
                <a:solidFill>
                  <a:srgbClr val="000000"/>
                </a:solidFill>
                <a:latin typeface="Maven Pro"/>
                <a:ea typeface="Maven Pro"/>
                <a:cs typeface="Maven Pro"/>
                <a:sym typeface="Maven Pro"/>
              </a:rPr>
              <a:t>fisher. </a:t>
            </a:r>
            <a:r>
              <a:rPr lang="en" sz="1200" dirty="0">
                <a:solidFill>
                  <a:srgbClr val="000000"/>
                </a:solidFill>
                <a:latin typeface="Maven Pro"/>
                <a:ea typeface="Maven Pro"/>
                <a:cs typeface="Maven Pro"/>
                <a:sym typeface="Maven Pro"/>
              </a:rPr>
              <a:t>Keep in mind that the two should be fairly even within the group playing in order to </a:t>
            </a:r>
            <a:r>
              <a:rPr lang="en" sz="1200" dirty="0" smtClean="0">
                <a:solidFill>
                  <a:srgbClr val="000000"/>
                </a:solidFill>
                <a:latin typeface="Maven Pro"/>
                <a:ea typeface="Maven Pro"/>
                <a:cs typeface="Maven Pro"/>
                <a:sym typeface="Maven Pro"/>
              </a:rPr>
              <a:t>s</a:t>
            </a:r>
            <a:r>
              <a:rPr lang="en-US" sz="1200" dirty="0" err="1" smtClean="0">
                <a:solidFill>
                  <a:srgbClr val="000000"/>
                </a:solidFill>
                <a:latin typeface="Maven Pro"/>
                <a:ea typeface="Maven Pro"/>
                <a:cs typeface="Maven Pro"/>
                <a:sym typeface="Maven Pro"/>
              </a:rPr>
              <a:t>imulate</a:t>
            </a:r>
            <a:r>
              <a:rPr lang="en-US" sz="1200" dirty="0" smtClean="0">
                <a:solidFill>
                  <a:srgbClr val="000000"/>
                </a:solidFill>
                <a:latin typeface="Maven Pro"/>
                <a:ea typeface="Maven Pro"/>
                <a:cs typeface="Maven Pro"/>
                <a:sym typeface="Maven Pro"/>
              </a:rPr>
              <a:t> both groups</a:t>
            </a:r>
            <a:r>
              <a:rPr lang="en" sz="1200" dirty="0" smtClean="0">
                <a:solidFill>
                  <a:srgbClr val="000000"/>
                </a:solidFill>
                <a:latin typeface="Maven Pro"/>
                <a:ea typeface="Maven Pro"/>
                <a:cs typeface="Maven Pro"/>
                <a:sym typeface="Maven Pro"/>
              </a:rPr>
              <a:t>.</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Each player picks a game piece to represent them on the board.</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Place cards in the center of the board, face down. </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All players will begin on Sunday, at the top of the board.</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Decide who will go first, and then rotate around the circle with every turn.</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When it is your turn, you will roll the die and move clockwise the number that the die says.</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a:t>
            </a:r>
            <a:r>
              <a:rPr lang="en" sz="1200" u="sng" dirty="0">
                <a:solidFill>
                  <a:srgbClr val="000000"/>
                </a:solidFill>
                <a:latin typeface="Maven Pro"/>
                <a:ea typeface="Maven Pro"/>
                <a:cs typeface="Maven Pro"/>
                <a:sym typeface="Maven Pro"/>
              </a:rPr>
              <a:t>Recreational </a:t>
            </a:r>
            <a:r>
              <a:rPr lang="en" sz="1200" u="sng" dirty="0" smtClean="0">
                <a:solidFill>
                  <a:srgbClr val="000000"/>
                </a:solidFill>
                <a:latin typeface="Maven Pro"/>
                <a:ea typeface="Maven Pro"/>
                <a:cs typeface="Maven Pro"/>
                <a:sym typeface="Maven Pro"/>
              </a:rPr>
              <a:t>Fisher:</a:t>
            </a:r>
            <a:endParaRPr sz="1200" u="sng"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 Every day you will be able to select a card, but you can only keep one fish per person per day, and abide by the rules on each individual card as well.</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a:t>
            </a:r>
            <a:r>
              <a:rPr lang="en" sz="1200" u="sng" dirty="0">
                <a:solidFill>
                  <a:srgbClr val="000000"/>
                </a:solidFill>
                <a:latin typeface="Maven Pro"/>
                <a:ea typeface="Maven Pro"/>
                <a:cs typeface="Maven Pro"/>
                <a:sym typeface="Maven Pro"/>
              </a:rPr>
              <a:t>Commercial </a:t>
            </a:r>
            <a:r>
              <a:rPr lang="en" sz="1200" u="sng" dirty="0" smtClean="0">
                <a:solidFill>
                  <a:srgbClr val="000000"/>
                </a:solidFill>
                <a:latin typeface="Maven Pro"/>
                <a:ea typeface="Maven Pro"/>
                <a:cs typeface="Maven Pro"/>
                <a:sym typeface="Maven Pro"/>
              </a:rPr>
              <a:t>Fisher:</a:t>
            </a:r>
            <a:endParaRPr sz="1200" u="sng"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 You will only be able to select a card if you land on a </a:t>
            </a:r>
            <a:r>
              <a:rPr lang="en" sz="1200" b="1" dirty="0">
                <a:solidFill>
                  <a:srgbClr val="000000"/>
                </a:solidFill>
                <a:latin typeface="Maven Pro"/>
                <a:ea typeface="Maven Pro"/>
                <a:cs typeface="Maven Pro"/>
                <a:sym typeface="Maven Pro"/>
              </a:rPr>
              <a:t>Monday </a:t>
            </a:r>
            <a:r>
              <a:rPr lang="en" sz="1200" dirty="0">
                <a:solidFill>
                  <a:srgbClr val="000000"/>
                </a:solidFill>
                <a:latin typeface="Maven Pro"/>
                <a:ea typeface="Maven Pro"/>
                <a:cs typeface="Maven Pro"/>
                <a:sym typeface="Maven Pro"/>
              </a:rPr>
              <a:t>or a </a:t>
            </a:r>
            <a:r>
              <a:rPr lang="en" sz="1200" b="1" dirty="0">
                <a:solidFill>
                  <a:srgbClr val="000000"/>
                </a:solidFill>
                <a:latin typeface="Maven Pro"/>
                <a:ea typeface="Maven Pro"/>
                <a:cs typeface="Maven Pro"/>
                <a:sym typeface="Maven Pro"/>
              </a:rPr>
              <a:t>Thursday</a:t>
            </a:r>
            <a:r>
              <a:rPr lang="en" sz="1200" dirty="0">
                <a:solidFill>
                  <a:srgbClr val="000000"/>
                </a:solidFill>
                <a:latin typeface="Maven Pro"/>
                <a:ea typeface="Maven Pro"/>
                <a:cs typeface="Maven Pro"/>
                <a:sym typeface="Maven Pro"/>
              </a:rPr>
              <a:t>, since those are the only two days that it is allowed for you to fish. You can only keep 15 fish per person per day. Abide by rules on each individual card as well. </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The game continues until the cards run out.</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At the end of the game, each person will count the amount of fish they were able to keep.</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For an added exercise to show profits, you will calculate how much money you made based on the weight (in </a:t>
            </a:r>
            <a:r>
              <a:rPr lang="en" sz="1200" dirty="0" err="1">
                <a:solidFill>
                  <a:srgbClr val="000000"/>
                </a:solidFill>
                <a:latin typeface="Maven Pro"/>
                <a:ea typeface="Maven Pro"/>
                <a:cs typeface="Maven Pro"/>
                <a:sym typeface="Maven Pro"/>
              </a:rPr>
              <a:t>lbs</a:t>
            </a:r>
            <a:r>
              <a:rPr lang="en" sz="1200" dirty="0">
                <a:solidFill>
                  <a:srgbClr val="000000"/>
                </a:solidFill>
                <a:latin typeface="Maven Pro"/>
                <a:ea typeface="Maven Pro"/>
                <a:cs typeface="Maven Pro"/>
                <a:sym typeface="Maven Pro"/>
              </a:rPr>
              <a:t>) of each fish you caught. This will further demonstrate the difference between commercial and recreational fishing</a:t>
            </a:r>
            <a:r>
              <a:rPr lang="en" sz="1200" dirty="0" smtClean="0">
                <a:solidFill>
                  <a:srgbClr val="000000"/>
                </a:solidFill>
                <a:latin typeface="Maven Pro"/>
                <a:ea typeface="Maven Pro"/>
                <a:cs typeface="Maven Pro"/>
                <a:sym typeface="Maven Pro"/>
              </a:rPr>
              <a:t>.</a:t>
            </a:r>
            <a:r>
              <a:rPr lang="en-US" sz="1200" dirty="0" smtClean="0">
                <a:solidFill>
                  <a:srgbClr val="000000"/>
                </a:solidFill>
                <a:latin typeface="Maven Pro"/>
                <a:ea typeface="Maven Pro"/>
                <a:cs typeface="Maven Pro"/>
                <a:sym typeface="Maven Pro"/>
              </a:rPr>
              <a:t>  Although market value varies, we will use the following price/</a:t>
            </a:r>
            <a:r>
              <a:rPr lang="en-US" sz="1200" dirty="0" err="1" smtClean="0">
                <a:solidFill>
                  <a:srgbClr val="000000"/>
                </a:solidFill>
                <a:latin typeface="Maven Pro"/>
                <a:ea typeface="Maven Pro"/>
                <a:cs typeface="Maven Pro"/>
                <a:sym typeface="Maven Pro"/>
              </a:rPr>
              <a:t>lb</a:t>
            </a:r>
            <a:r>
              <a:rPr lang="en-US" sz="1200" dirty="0" smtClean="0">
                <a:solidFill>
                  <a:srgbClr val="000000"/>
                </a:solidFill>
                <a:latin typeface="Maven Pro"/>
                <a:ea typeface="Maven Pro"/>
                <a:cs typeface="Maven Pro"/>
                <a:sym typeface="Maven Pro"/>
              </a:rPr>
              <a:t> numbers.</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 Striped bass: $3-$4 per </a:t>
            </a:r>
            <a:r>
              <a:rPr lang="en" sz="1200" dirty="0" err="1">
                <a:solidFill>
                  <a:srgbClr val="000000"/>
                </a:solidFill>
                <a:latin typeface="Maven Pro"/>
                <a:ea typeface="Maven Pro"/>
                <a:cs typeface="Maven Pro"/>
                <a:sym typeface="Maven Pro"/>
              </a:rPr>
              <a:t>lb</a:t>
            </a:r>
            <a:endParaRPr sz="1200" dirty="0">
              <a:solidFill>
                <a:srgbClr val="000000"/>
              </a:solidFill>
              <a:latin typeface="Maven Pro"/>
              <a:ea typeface="Maven Pro"/>
              <a:cs typeface="Maven Pro"/>
              <a:sym typeface="Maven Pro"/>
            </a:endParaRPr>
          </a:p>
          <a:p>
            <a:pPr marL="0" lvl="0" indent="0" algn="l" rtl="0">
              <a:spcBef>
                <a:spcPts val="0"/>
              </a:spcBef>
              <a:spcAft>
                <a:spcPts val="0"/>
              </a:spcAft>
              <a:buNone/>
            </a:pPr>
            <a:r>
              <a:rPr lang="en" sz="1200" dirty="0">
                <a:solidFill>
                  <a:srgbClr val="000000"/>
                </a:solidFill>
                <a:latin typeface="Maven Pro"/>
                <a:ea typeface="Maven Pro"/>
                <a:cs typeface="Maven Pro"/>
                <a:sym typeface="Maven Pro"/>
              </a:rPr>
              <a:t>	⦿ </a:t>
            </a:r>
            <a:r>
              <a:rPr lang="en" sz="1200" dirty="0" err="1">
                <a:solidFill>
                  <a:srgbClr val="000000"/>
                </a:solidFill>
                <a:latin typeface="Maven Pro"/>
                <a:ea typeface="Maven Pro"/>
                <a:cs typeface="Maven Pro"/>
                <a:sym typeface="Maven Pro"/>
              </a:rPr>
              <a:t>Tautog</a:t>
            </a:r>
            <a:r>
              <a:rPr lang="en" sz="1200" dirty="0">
                <a:solidFill>
                  <a:srgbClr val="000000"/>
                </a:solidFill>
                <a:latin typeface="Maven Pro"/>
                <a:ea typeface="Maven Pro"/>
                <a:cs typeface="Maven Pro"/>
                <a:sym typeface="Maven Pro"/>
              </a:rPr>
              <a:t>: $4.35 per </a:t>
            </a:r>
            <a:r>
              <a:rPr lang="en" sz="1200" dirty="0" err="1">
                <a:solidFill>
                  <a:srgbClr val="000000"/>
                </a:solidFill>
                <a:latin typeface="Maven Pro"/>
                <a:ea typeface="Maven Pro"/>
                <a:cs typeface="Maven Pro"/>
                <a:sym typeface="Maven Pro"/>
              </a:rPr>
              <a:t>lb</a:t>
            </a:r>
            <a:endParaRPr dirty="0">
              <a:latin typeface="Maven Pro"/>
              <a:ea typeface="Maven Pro"/>
              <a:cs typeface="Maven Pro"/>
              <a:sym typeface="Maven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6"/>
        <p:cNvGrpSpPr/>
        <p:nvPr/>
      </p:nvGrpSpPr>
      <p:grpSpPr>
        <a:xfrm>
          <a:off x="0" y="0"/>
          <a:ext cx="0" cy="0"/>
          <a:chOff x="0" y="0"/>
          <a:chExt cx="0" cy="0"/>
        </a:xfrm>
      </p:grpSpPr>
      <p:sp>
        <p:nvSpPr>
          <p:cNvPr id="347" name="Google Shape;347;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a:t>
            </a:r>
            <a:endParaRPr/>
          </a:p>
        </p:txBody>
      </p:sp>
      <p:sp>
        <p:nvSpPr>
          <p:cNvPr id="348" name="Google Shape;348;p23"/>
          <p:cNvSpPr txBox="1">
            <a:spLocks noGrp="1"/>
          </p:cNvSpPr>
          <p:nvPr>
            <p:ph type="body" idx="1"/>
          </p:nvPr>
        </p:nvSpPr>
        <p:spPr>
          <a:xfrm>
            <a:off x="700685" y="1300950"/>
            <a:ext cx="7030500" cy="2541600"/>
          </a:xfrm>
          <a:prstGeom prst="rect">
            <a:avLst/>
          </a:prstGeom>
        </p:spPr>
        <p:txBody>
          <a:bodyPr spcFirstLastPara="1" wrap="square" lIns="91425" tIns="91425" rIns="91425" bIns="91425" anchor="t" anchorCtr="0">
            <a:noAutofit/>
          </a:bodyPr>
          <a:lstStyle/>
          <a:p>
            <a:pPr marL="914400" lvl="1" indent="-304800" algn="l" rtl="0">
              <a:spcBef>
                <a:spcPts val="0"/>
              </a:spcBef>
              <a:spcAft>
                <a:spcPts val="0"/>
              </a:spcAft>
              <a:buClr>
                <a:srgbClr val="000000"/>
              </a:buClr>
              <a:buSzPts val="1200"/>
              <a:buFont typeface="Cousine"/>
              <a:buAutoNum type="alphaLcPeriod"/>
            </a:pPr>
            <a:r>
              <a:rPr lang="en" sz="1600" u="sng" dirty="0">
                <a:solidFill>
                  <a:srgbClr val="1155CC"/>
                </a:solidFill>
                <a:latin typeface="Cousine"/>
                <a:ea typeface="Cousine"/>
                <a:cs typeface="Cousine"/>
                <a:sym typeface="Cousine"/>
                <a:hlinkClick r:id="rId3"/>
              </a:rPr>
              <a:t>http://www.stripedbassmagic.org</a:t>
            </a:r>
            <a:r>
              <a:rPr lang="en" sz="1600" dirty="0">
                <a:solidFill>
                  <a:srgbClr val="000000"/>
                </a:solidFill>
                <a:latin typeface="Cousine"/>
                <a:ea typeface="Cousine"/>
                <a:cs typeface="Cousine"/>
                <a:sym typeface="Cousine"/>
              </a:rPr>
              <a:t> </a:t>
            </a:r>
            <a:endParaRPr sz="1600" dirty="0">
              <a:solidFill>
                <a:srgbClr val="000000"/>
              </a:solidFill>
              <a:latin typeface="Cousine"/>
              <a:ea typeface="Cousine"/>
              <a:cs typeface="Cousine"/>
              <a:sym typeface="Cousine"/>
            </a:endParaRPr>
          </a:p>
          <a:p>
            <a:pPr marL="914400" lvl="1" indent="-304800" algn="l" rtl="0">
              <a:spcBef>
                <a:spcPts val="0"/>
              </a:spcBef>
              <a:spcAft>
                <a:spcPts val="0"/>
              </a:spcAft>
              <a:buClr>
                <a:srgbClr val="000000"/>
              </a:buClr>
              <a:buSzPts val="1200"/>
              <a:buFont typeface="Cousine"/>
              <a:buAutoNum type="alphaLcPeriod"/>
            </a:pPr>
            <a:r>
              <a:rPr lang="en" sz="1600" u="sng" dirty="0">
                <a:solidFill>
                  <a:srgbClr val="1155CC"/>
                </a:solidFill>
                <a:latin typeface="Cousine"/>
                <a:ea typeface="Cousine"/>
                <a:cs typeface="Cousine"/>
                <a:sym typeface="Cousine"/>
                <a:hlinkClick r:id="rId4"/>
              </a:rPr>
              <a:t>http://www.stripertracker.org/habitat/</a:t>
            </a:r>
            <a:r>
              <a:rPr lang="en" sz="1600" dirty="0">
                <a:solidFill>
                  <a:srgbClr val="000000"/>
                </a:solidFill>
                <a:latin typeface="Cousine"/>
                <a:ea typeface="Cousine"/>
                <a:cs typeface="Cousine"/>
                <a:sym typeface="Cousine"/>
              </a:rPr>
              <a:t> </a:t>
            </a:r>
            <a:endParaRPr sz="1600" dirty="0">
              <a:solidFill>
                <a:srgbClr val="000000"/>
              </a:solidFill>
              <a:latin typeface="Cousine"/>
              <a:ea typeface="Cousine"/>
              <a:cs typeface="Cousine"/>
              <a:sym typeface="Cousine"/>
            </a:endParaRPr>
          </a:p>
          <a:p>
            <a:pPr marL="914400" lvl="1" indent="-304800" algn="l" rtl="0">
              <a:spcBef>
                <a:spcPts val="0"/>
              </a:spcBef>
              <a:spcAft>
                <a:spcPts val="0"/>
              </a:spcAft>
              <a:buClr>
                <a:srgbClr val="000000"/>
              </a:buClr>
              <a:buSzPts val="1200"/>
              <a:buFont typeface="Cousine"/>
              <a:buAutoNum type="alphaLcPeriod"/>
            </a:pPr>
            <a:r>
              <a:rPr lang="en" sz="1600" u="sng" dirty="0">
                <a:solidFill>
                  <a:srgbClr val="1155CC"/>
                </a:solidFill>
                <a:latin typeface="Cousine"/>
                <a:ea typeface="Cousine"/>
                <a:cs typeface="Cousine"/>
                <a:sym typeface="Cousine"/>
                <a:hlinkClick r:id="rId5"/>
              </a:rPr>
              <a:t>http://www.dem.ri.gov/programs/fish-wildlife/marine-fisheries/mfsizes.php#commer12</a:t>
            </a:r>
            <a:r>
              <a:rPr lang="en" sz="1600" dirty="0">
                <a:solidFill>
                  <a:srgbClr val="000000"/>
                </a:solidFill>
                <a:latin typeface="Cousine"/>
                <a:ea typeface="Cousine"/>
                <a:cs typeface="Cousine"/>
                <a:sym typeface="Cousine"/>
              </a:rPr>
              <a:t> </a:t>
            </a:r>
            <a:endParaRPr sz="1600" dirty="0">
              <a:solidFill>
                <a:srgbClr val="000000"/>
              </a:solidFill>
              <a:latin typeface="Cousine"/>
              <a:ea typeface="Cousine"/>
              <a:cs typeface="Cousine"/>
              <a:sym typeface="Cousine"/>
            </a:endParaRPr>
          </a:p>
          <a:p>
            <a:pPr marL="914400" lvl="1" indent="-304800" algn="l" rtl="0">
              <a:spcBef>
                <a:spcPts val="0"/>
              </a:spcBef>
              <a:spcAft>
                <a:spcPts val="0"/>
              </a:spcAft>
              <a:buClr>
                <a:srgbClr val="000000"/>
              </a:buClr>
              <a:buSzPts val="1200"/>
              <a:buFont typeface="Cousine"/>
              <a:buAutoNum type="alphaLcPeriod"/>
            </a:pPr>
            <a:r>
              <a:rPr lang="en" sz="1600" u="sng" dirty="0">
                <a:solidFill>
                  <a:srgbClr val="1155CC"/>
                </a:solidFill>
                <a:latin typeface="Cousine"/>
                <a:ea typeface="Cousine"/>
                <a:cs typeface="Cousine"/>
                <a:sym typeface="Cousine"/>
                <a:hlinkClick r:id="rId6"/>
              </a:rPr>
              <a:t>https://www.mass.gov/files/documents/2016/08/no/2016-commercial-striped-bass-fishery-rule-reminder-24jun16.pdf</a:t>
            </a:r>
            <a:r>
              <a:rPr lang="en" sz="1600" dirty="0">
                <a:solidFill>
                  <a:srgbClr val="000000"/>
                </a:solidFill>
                <a:latin typeface="Cousine"/>
                <a:ea typeface="Cousine"/>
                <a:cs typeface="Cousine"/>
                <a:sym typeface="Cousine"/>
              </a:rPr>
              <a:t> </a:t>
            </a:r>
            <a:endParaRPr sz="1600" dirty="0">
              <a:solidFill>
                <a:srgbClr val="000000"/>
              </a:solidFill>
              <a:latin typeface="Cousine"/>
              <a:ea typeface="Cousine"/>
              <a:cs typeface="Cousine"/>
              <a:sym typeface="Cousine"/>
            </a:endParaRPr>
          </a:p>
          <a:p>
            <a:pPr marL="914400" lvl="1" indent="-304800" algn="l" rtl="0">
              <a:spcBef>
                <a:spcPts val="0"/>
              </a:spcBef>
              <a:spcAft>
                <a:spcPts val="0"/>
              </a:spcAft>
              <a:buClr>
                <a:srgbClr val="000000"/>
              </a:buClr>
              <a:buSzPts val="1200"/>
              <a:buFont typeface="Cousine"/>
              <a:buAutoNum type="alphaLcPeriod"/>
            </a:pPr>
            <a:r>
              <a:rPr lang="en" sz="1600" u="sng" dirty="0">
                <a:solidFill>
                  <a:srgbClr val="1155CC"/>
                </a:solidFill>
                <a:latin typeface="Cousine"/>
                <a:ea typeface="Cousine"/>
                <a:cs typeface="Cousine"/>
                <a:sym typeface="Cousine"/>
                <a:hlinkClick r:id="rId7"/>
              </a:rPr>
              <a:t>https://alquattrocchi.wordpress.com/2012/10/10/the-great-fall-migration/</a:t>
            </a:r>
            <a:endParaRPr sz="1600" dirty="0">
              <a:solidFill>
                <a:srgbClr val="000000"/>
              </a:solidFill>
              <a:latin typeface="Cousine"/>
              <a:ea typeface="Cousine"/>
              <a:cs typeface="Cousine"/>
              <a:sym typeface="Cousine"/>
            </a:endParaRPr>
          </a:p>
          <a:p>
            <a:pPr marL="914400" lvl="1" indent="-304800" algn="l" rtl="0">
              <a:spcBef>
                <a:spcPts val="0"/>
              </a:spcBef>
              <a:spcAft>
                <a:spcPts val="0"/>
              </a:spcAft>
              <a:buClr>
                <a:srgbClr val="000000"/>
              </a:buClr>
              <a:buSzPts val="1200"/>
              <a:buFont typeface="Cousine"/>
              <a:buAutoNum type="alphaLcPeriod"/>
            </a:pPr>
            <a:r>
              <a:rPr lang="en" sz="1600" u="sng" dirty="0">
                <a:solidFill>
                  <a:srgbClr val="1155CC"/>
                </a:solidFill>
                <a:latin typeface="Cousine"/>
                <a:ea typeface="Cousine"/>
                <a:cs typeface="Cousine"/>
                <a:sym typeface="Cousine"/>
                <a:hlinkClick r:id="rId8"/>
              </a:rPr>
              <a:t>https://www.onthewater.com/news/2014/03/11/massachusetts-2014-commercial-striped-bass-regulations-announced</a:t>
            </a:r>
            <a:endParaRPr sz="1600" dirty="0">
              <a:solidFill>
                <a:srgbClr val="000000"/>
              </a:solidFill>
              <a:latin typeface="Cousine"/>
              <a:ea typeface="Cousine"/>
              <a:cs typeface="Cousine"/>
              <a:sym typeface="Cousine"/>
            </a:endParaRPr>
          </a:p>
          <a:p>
            <a:pPr marL="0" lvl="0" indent="0" algn="l" rtl="0">
              <a:spcBef>
                <a:spcPts val="0"/>
              </a:spcBef>
              <a:spcAft>
                <a:spcPts val="1600"/>
              </a:spcAft>
              <a:buNone/>
            </a:pPr>
            <a:endParaRPr dirty="0">
              <a:latin typeface="Cousine"/>
              <a:ea typeface="Cousine"/>
              <a:cs typeface="Cousine"/>
              <a:sym typeface="Cousin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3"/>
        <p:cNvGrpSpPr/>
        <p:nvPr/>
      </p:nvGrpSpPr>
      <p:grpSpPr>
        <a:xfrm>
          <a:off x="0" y="0"/>
          <a:ext cx="0" cy="0"/>
          <a:chOff x="0" y="0"/>
          <a:chExt cx="0" cy="0"/>
        </a:xfrm>
      </p:grpSpPr>
      <p:sp>
        <p:nvSpPr>
          <p:cNvPr id="284" name="Google Shape;284;p1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Introduction &amp; Background</a:t>
            </a:r>
            <a:endParaRPr dirty="0"/>
          </a:p>
          <a:p>
            <a:pPr marL="0" lvl="0" indent="0" algn="l" rtl="0">
              <a:spcBef>
                <a:spcPts val="0"/>
              </a:spcBef>
              <a:spcAft>
                <a:spcPts val="0"/>
              </a:spcAft>
              <a:buNone/>
            </a:pPr>
            <a:r>
              <a:rPr lang="en" sz="1800" dirty="0"/>
              <a:t>What is the difference between commercial and </a:t>
            </a:r>
            <a:r>
              <a:rPr lang="en" sz="1800" dirty="0" smtClean="0"/>
              <a:t>recreational</a:t>
            </a:r>
            <a:r>
              <a:rPr lang="en-US" sz="1800" dirty="0" smtClean="0"/>
              <a:t> fishing</a:t>
            </a:r>
            <a:r>
              <a:rPr lang="en" sz="1800" dirty="0" smtClean="0"/>
              <a:t>?</a:t>
            </a:r>
            <a:endParaRPr sz="1800" dirty="0"/>
          </a:p>
        </p:txBody>
      </p:sp>
      <p:sp>
        <p:nvSpPr>
          <p:cNvPr id="285" name="Google Shape;285;p14"/>
          <p:cNvSpPr txBox="1">
            <a:spLocks noGrp="1"/>
          </p:cNvSpPr>
          <p:nvPr>
            <p:ph type="body" idx="1"/>
          </p:nvPr>
        </p:nvSpPr>
        <p:spPr>
          <a:xfrm>
            <a:off x="233656" y="1364411"/>
            <a:ext cx="7159800" cy="2934000"/>
          </a:xfrm>
          <a:prstGeom prst="rect">
            <a:avLst/>
          </a:prstGeom>
        </p:spPr>
        <p:txBody>
          <a:bodyPr spcFirstLastPara="1" wrap="square" lIns="91425" tIns="91425" rIns="91425" bIns="91425" anchor="t" anchorCtr="0">
            <a:noAutofit/>
          </a:bodyPr>
          <a:lstStyle/>
          <a:p>
            <a:pPr marL="1371600" lvl="2" indent="-304800" algn="l" rtl="0">
              <a:spcBef>
                <a:spcPts val="0"/>
              </a:spcBef>
              <a:spcAft>
                <a:spcPts val="0"/>
              </a:spcAft>
              <a:buClr>
                <a:srgbClr val="000000"/>
              </a:buClr>
              <a:buSzPts val="1200"/>
              <a:buAutoNum type="romanLcPeriod"/>
            </a:pPr>
            <a:r>
              <a:rPr lang="en" sz="1600" dirty="0">
                <a:solidFill>
                  <a:srgbClr val="000000"/>
                </a:solidFill>
              </a:rPr>
              <a:t>Commercial fishing: the act of catching fish for profit, and it provides a large amount of food for many countries around the globe. </a:t>
            </a:r>
            <a:endParaRPr sz="1600" dirty="0">
              <a:solidFill>
                <a:srgbClr val="000000"/>
              </a:solidFill>
            </a:endParaRPr>
          </a:p>
          <a:p>
            <a:pPr marL="1371600" lvl="2" indent="-304800" algn="l" rtl="0">
              <a:spcBef>
                <a:spcPts val="0"/>
              </a:spcBef>
              <a:spcAft>
                <a:spcPts val="0"/>
              </a:spcAft>
              <a:buClr>
                <a:srgbClr val="000000"/>
              </a:buClr>
              <a:buSzPts val="1200"/>
              <a:buAutoNum type="romanLcPeriod"/>
            </a:pPr>
            <a:r>
              <a:rPr lang="en" sz="1600" dirty="0">
                <a:solidFill>
                  <a:srgbClr val="000000"/>
                </a:solidFill>
              </a:rPr>
              <a:t>Recreational fishing: when one fishes just for the fun of it</a:t>
            </a:r>
            <a:r>
              <a:rPr lang="en" sz="1600" dirty="0" smtClean="0">
                <a:solidFill>
                  <a:srgbClr val="000000"/>
                </a:solidFill>
              </a:rPr>
              <a:t>,</a:t>
            </a:r>
            <a:r>
              <a:rPr lang="en-US" sz="1600" dirty="0" smtClean="0">
                <a:solidFill>
                  <a:srgbClr val="000000"/>
                </a:solidFill>
              </a:rPr>
              <a:t> for consumption and</a:t>
            </a:r>
            <a:r>
              <a:rPr lang="en" sz="1600" dirty="0" smtClean="0">
                <a:solidFill>
                  <a:srgbClr val="000000"/>
                </a:solidFill>
              </a:rPr>
              <a:t> </a:t>
            </a:r>
            <a:r>
              <a:rPr lang="en" sz="1600" dirty="0">
                <a:solidFill>
                  <a:srgbClr val="000000"/>
                </a:solidFill>
              </a:rPr>
              <a:t>sometimes for competitions. </a:t>
            </a:r>
            <a:endParaRPr sz="1600" dirty="0">
              <a:solidFill>
                <a:srgbClr val="000000"/>
              </a:solidFill>
            </a:endParaRPr>
          </a:p>
          <a:p>
            <a:pPr marL="1371600" lvl="2" indent="-304800" algn="l" rtl="0">
              <a:spcBef>
                <a:spcPts val="0"/>
              </a:spcBef>
              <a:spcAft>
                <a:spcPts val="0"/>
              </a:spcAft>
              <a:buClr>
                <a:srgbClr val="000000"/>
              </a:buClr>
              <a:buSzPts val="1200"/>
              <a:buAutoNum type="romanLcPeriod"/>
            </a:pPr>
            <a:r>
              <a:rPr lang="en" sz="1600" dirty="0">
                <a:solidFill>
                  <a:srgbClr val="000000"/>
                </a:solidFill>
              </a:rPr>
              <a:t>It is a common misconception that commercial fishing is the main cause of rapid decline in striped bass populations. It is the combination of both recreational and commercial fishing if it goes unrestricted. </a:t>
            </a:r>
            <a:endParaRPr sz="1600" dirty="0">
              <a:solidFill>
                <a:srgbClr val="000000"/>
              </a:solidFill>
            </a:endParaRPr>
          </a:p>
          <a:p>
            <a:pPr marL="1371600" lvl="2" indent="-304800" algn="l" rtl="0">
              <a:spcBef>
                <a:spcPts val="0"/>
              </a:spcBef>
              <a:spcAft>
                <a:spcPts val="0"/>
              </a:spcAft>
              <a:buClr>
                <a:srgbClr val="000000"/>
              </a:buClr>
              <a:buSzPts val="1200"/>
              <a:buAutoNum type="romanLcPeriod"/>
            </a:pPr>
            <a:r>
              <a:rPr lang="en" sz="1600" dirty="0">
                <a:solidFill>
                  <a:srgbClr val="000000"/>
                </a:solidFill>
              </a:rPr>
              <a:t>In this lesson plan we will dive deeper into the regulations surrounding commercial fishing and how they work to protect striped bass while still allowing </a:t>
            </a:r>
            <a:r>
              <a:rPr lang="en" sz="1600" dirty="0" smtClean="0">
                <a:solidFill>
                  <a:srgbClr val="000000"/>
                </a:solidFill>
              </a:rPr>
              <a:t>fisher</a:t>
            </a:r>
            <a:r>
              <a:rPr lang="en-US" sz="1600" dirty="0" smtClean="0">
                <a:solidFill>
                  <a:srgbClr val="000000"/>
                </a:solidFill>
              </a:rPr>
              <a:t>s</a:t>
            </a:r>
            <a:r>
              <a:rPr lang="en" sz="1600" dirty="0" smtClean="0">
                <a:solidFill>
                  <a:srgbClr val="000000"/>
                </a:solidFill>
              </a:rPr>
              <a:t> </a:t>
            </a:r>
            <a:r>
              <a:rPr lang="en" sz="1600" dirty="0">
                <a:solidFill>
                  <a:srgbClr val="000000"/>
                </a:solidFill>
              </a:rPr>
              <a:t>to catch </a:t>
            </a:r>
            <a:r>
              <a:rPr lang="en-US" sz="1600" dirty="0" smtClean="0">
                <a:solidFill>
                  <a:srgbClr val="000000"/>
                </a:solidFill>
              </a:rPr>
              <a:t>and</a:t>
            </a:r>
            <a:r>
              <a:rPr lang="en" sz="1600" dirty="0" smtClean="0">
                <a:solidFill>
                  <a:srgbClr val="000000"/>
                </a:solidFill>
              </a:rPr>
              <a:t> </a:t>
            </a:r>
            <a:r>
              <a:rPr lang="en" sz="1600" dirty="0">
                <a:solidFill>
                  <a:srgbClr val="000000"/>
                </a:solidFill>
              </a:rPr>
              <a:t>keep enough to continue doing so.   </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Striped Bass: Habitat and Migration</a:t>
            </a:r>
            <a:endParaRPr/>
          </a:p>
        </p:txBody>
      </p:sp>
      <p:sp>
        <p:nvSpPr>
          <p:cNvPr id="291" name="Google Shape;291;p15"/>
          <p:cNvSpPr txBox="1">
            <a:spLocks noGrp="1"/>
          </p:cNvSpPr>
          <p:nvPr>
            <p:ph type="body" idx="1"/>
          </p:nvPr>
        </p:nvSpPr>
        <p:spPr>
          <a:xfrm>
            <a:off x="725936" y="1372391"/>
            <a:ext cx="7225200" cy="3306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600" dirty="0"/>
              <a:t>Striped bass are found along coastal waters on the North American Atlantic coast, and are most prevalent from Maine to North Carolina. They </a:t>
            </a:r>
            <a:r>
              <a:rPr lang="en-US" sz="1600" dirty="0" smtClean="0"/>
              <a:t>have also been introduced to the West Coast and to </a:t>
            </a:r>
            <a:r>
              <a:rPr lang="en-US" sz="1600" dirty="0" smtClean="0"/>
              <a:t>lakes and river systems</a:t>
            </a:r>
            <a:r>
              <a:rPr lang="en" sz="1600" dirty="0" smtClean="0"/>
              <a:t>.</a:t>
            </a:r>
            <a:endParaRPr sz="1600" dirty="0"/>
          </a:p>
          <a:p>
            <a:pPr marL="457200" lvl="0" indent="-317500" algn="l" rtl="0">
              <a:spcBef>
                <a:spcPts val="0"/>
              </a:spcBef>
              <a:spcAft>
                <a:spcPts val="0"/>
              </a:spcAft>
              <a:buSzPts val="1400"/>
              <a:buChar char="●"/>
            </a:pPr>
            <a:r>
              <a:rPr lang="en" sz="1600" dirty="0"/>
              <a:t>The striped bass undergoes two migrations: spawning migration and coastal migration. </a:t>
            </a:r>
            <a:r>
              <a:rPr lang="en-US" sz="1600" dirty="0" smtClean="0"/>
              <a:t>During the </a:t>
            </a:r>
            <a:r>
              <a:rPr lang="en" sz="1600" u="sng" dirty="0" smtClean="0"/>
              <a:t>spawning </a:t>
            </a:r>
            <a:r>
              <a:rPr lang="en" sz="1600" u="sng" dirty="0"/>
              <a:t>migration</a:t>
            </a:r>
            <a:r>
              <a:rPr lang="en" sz="1600" dirty="0"/>
              <a:t>, they move to fresh water to reproduce. The major spawning areas include the Chesapeake Bay, Delaware Bay, and Hudson River. After they spawn, they move to </a:t>
            </a:r>
            <a:r>
              <a:rPr lang="en" sz="1600" dirty="0" smtClean="0"/>
              <a:t>saltwater </a:t>
            </a:r>
            <a:r>
              <a:rPr lang="en" sz="1600" dirty="0"/>
              <a:t>for </a:t>
            </a:r>
            <a:r>
              <a:rPr lang="en" sz="1600" u="sng" dirty="0"/>
              <a:t>coastal migration </a:t>
            </a:r>
            <a:r>
              <a:rPr lang="en-US" sz="1600" dirty="0" smtClean="0"/>
              <a:t>to</a:t>
            </a:r>
            <a:r>
              <a:rPr lang="en" sz="1600" dirty="0" smtClean="0"/>
              <a:t> </a:t>
            </a:r>
            <a:r>
              <a:rPr lang="en" sz="1600" dirty="0"/>
              <a:t>the north. They end up in Rhode Island, Massachusetts, and Connecticut, then continuing to </a:t>
            </a:r>
            <a:r>
              <a:rPr lang="en" sz="1600" dirty="0" smtClean="0"/>
              <a:t>Main</a:t>
            </a:r>
            <a:r>
              <a:rPr lang="en-US" sz="1600" dirty="0" smtClean="0"/>
              <a:t>e, </a:t>
            </a:r>
            <a:r>
              <a:rPr lang="en" sz="1600" dirty="0" smtClean="0"/>
              <a:t>New </a:t>
            </a:r>
            <a:r>
              <a:rPr lang="en" sz="1600" dirty="0"/>
              <a:t>Hampshire </a:t>
            </a:r>
            <a:r>
              <a:rPr lang="en-US" sz="1600" dirty="0" smtClean="0"/>
              <a:t>and as far north as the maritime provinces </a:t>
            </a:r>
            <a:r>
              <a:rPr lang="en" sz="1600" dirty="0" smtClean="0"/>
              <a:t>for </a:t>
            </a:r>
            <a:r>
              <a:rPr lang="en" sz="1600" dirty="0"/>
              <a:t>the summer. In the fall, they migrate back to the southern part of their habitat and end up congregating near the Carolinas. </a:t>
            </a:r>
            <a:endParaRPr sz="1600" dirty="0"/>
          </a:p>
          <a:p>
            <a:pPr marL="0" lvl="0" indent="0" algn="l" rtl="0">
              <a:spcBef>
                <a:spcPts val="1600"/>
              </a:spcBef>
              <a:spcAft>
                <a:spcPts val="1600"/>
              </a:spcAft>
              <a:buNone/>
            </a:pPr>
            <a:endParaRPr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95"/>
        <p:cNvGrpSpPr/>
        <p:nvPr/>
      </p:nvGrpSpPr>
      <p:grpSpPr>
        <a:xfrm>
          <a:off x="0" y="0"/>
          <a:ext cx="0" cy="0"/>
          <a:chOff x="0" y="0"/>
          <a:chExt cx="0" cy="0"/>
        </a:xfrm>
      </p:grpSpPr>
      <p:pic>
        <p:nvPicPr>
          <p:cNvPr id="296" name="Google Shape;296;p16"/>
          <p:cNvPicPr preferRelativeResize="0"/>
          <p:nvPr/>
        </p:nvPicPr>
        <p:blipFill>
          <a:blip r:embed="rId3">
            <a:alphaModFix/>
          </a:blip>
          <a:stretch>
            <a:fillRect/>
          </a:stretch>
        </p:blipFill>
        <p:spPr>
          <a:xfrm>
            <a:off x="409688" y="0"/>
            <a:ext cx="4492129" cy="5143500"/>
          </a:xfrm>
          <a:prstGeom prst="rect">
            <a:avLst/>
          </a:prstGeom>
          <a:noFill/>
          <a:ln>
            <a:noFill/>
          </a:ln>
        </p:spPr>
      </p:pic>
      <p:pic>
        <p:nvPicPr>
          <p:cNvPr id="297" name="Google Shape;297;p16"/>
          <p:cNvPicPr preferRelativeResize="0"/>
          <p:nvPr/>
        </p:nvPicPr>
        <p:blipFill>
          <a:blip r:embed="rId4">
            <a:alphaModFix/>
          </a:blip>
          <a:stretch>
            <a:fillRect/>
          </a:stretch>
        </p:blipFill>
        <p:spPr>
          <a:xfrm>
            <a:off x="5120875" y="1612300"/>
            <a:ext cx="3675251" cy="2445088"/>
          </a:xfrm>
          <a:prstGeom prst="rect">
            <a:avLst/>
          </a:prstGeom>
          <a:noFill/>
          <a:ln>
            <a:noFill/>
          </a:ln>
        </p:spPr>
      </p:pic>
      <p:sp>
        <p:nvSpPr>
          <p:cNvPr id="298" name="Google Shape;298;p16"/>
          <p:cNvSpPr txBox="1"/>
          <p:nvPr/>
        </p:nvSpPr>
        <p:spPr>
          <a:xfrm>
            <a:off x="5000950" y="220275"/>
            <a:ext cx="2621400" cy="79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latin typeface="Nunito"/>
                <a:ea typeface="Nunito"/>
                <a:cs typeface="Nunito"/>
                <a:sym typeface="Nunito"/>
              </a:rPr>
              <a:t>← </a:t>
            </a:r>
            <a:r>
              <a:rPr lang="en" sz="1800" dirty="0">
                <a:solidFill>
                  <a:schemeClr val="dk2"/>
                </a:solidFill>
                <a:latin typeface="Nunito"/>
                <a:ea typeface="Nunito"/>
                <a:cs typeface="Nunito"/>
                <a:sym typeface="Nunito"/>
              </a:rPr>
              <a:t>Migration Map</a:t>
            </a:r>
            <a:endParaRPr sz="1800" dirty="0">
              <a:solidFill>
                <a:schemeClr val="dk2"/>
              </a:solidFill>
              <a:latin typeface="Nunito"/>
              <a:ea typeface="Nunito"/>
              <a:cs typeface="Nunito"/>
              <a:sym typeface="Nunito"/>
            </a:endParaRPr>
          </a:p>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02"/>
        <p:cNvGrpSpPr/>
        <p:nvPr/>
      </p:nvGrpSpPr>
      <p:grpSpPr>
        <a:xfrm>
          <a:off x="0" y="0"/>
          <a:ext cx="0" cy="0"/>
          <a:chOff x="0" y="0"/>
          <a:chExt cx="0" cy="0"/>
        </a:xfrm>
      </p:grpSpPr>
      <p:sp>
        <p:nvSpPr>
          <p:cNvPr id="303" name="Google Shape;303;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Predators and Prey</a:t>
            </a:r>
            <a:endParaRPr/>
          </a:p>
        </p:txBody>
      </p:sp>
      <p:sp>
        <p:nvSpPr>
          <p:cNvPr id="304" name="Google Shape;304;p17"/>
          <p:cNvSpPr txBox="1">
            <a:spLocks noGrp="1"/>
          </p:cNvSpPr>
          <p:nvPr>
            <p:ph type="body" idx="1"/>
          </p:nvPr>
        </p:nvSpPr>
        <p:spPr>
          <a:xfrm>
            <a:off x="1562537" y="1104900"/>
            <a:ext cx="3527400" cy="2933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600" b="1" dirty="0"/>
              <a:t>Prey</a:t>
            </a:r>
            <a:endParaRPr sz="1600" b="1" dirty="0"/>
          </a:p>
          <a:p>
            <a:pPr marL="914400" lvl="1" indent="-317500" algn="l" rtl="0">
              <a:spcBef>
                <a:spcPts val="0"/>
              </a:spcBef>
              <a:spcAft>
                <a:spcPts val="0"/>
              </a:spcAft>
              <a:buSzPts val="1400"/>
              <a:buChar char="○"/>
            </a:pPr>
            <a:r>
              <a:rPr lang="en" sz="1600" dirty="0"/>
              <a:t>The diet of striped bass varies based on their developmental stage. </a:t>
            </a:r>
            <a:endParaRPr sz="1600" dirty="0"/>
          </a:p>
          <a:p>
            <a:pPr marL="1371600" lvl="2" indent="-317500" algn="l" rtl="0">
              <a:spcBef>
                <a:spcPts val="0"/>
              </a:spcBef>
              <a:spcAft>
                <a:spcPts val="0"/>
              </a:spcAft>
              <a:buSzPts val="1400"/>
              <a:buChar char="■"/>
            </a:pPr>
            <a:r>
              <a:rPr lang="en" sz="1600" dirty="0"/>
              <a:t>Adults</a:t>
            </a:r>
            <a:endParaRPr sz="1600" dirty="0"/>
          </a:p>
          <a:p>
            <a:pPr marL="1828800" lvl="3" indent="-317500" algn="l" rtl="0">
              <a:spcBef>
                <a:spcPts val="0"/>
              </a:spcBef>
              <a:spcAft>
                <a:spcPts val="0"/>
              </a:spcAft>
              <a:buSzPts val="1400"/>
              <a:buChar char="●"/>
            </a:pPr>
            <a:r>
              <a:rPr lang="en" sz="1600" dirty="0"/>
              <a:t>Vertebrate species such as smaller fish</a:t>
            </a:r>
            <a:endParaRPr sz="1600" dirty="0"/>
          </a:p>
          <a:p>
            <a:pPr marL="1828800" lvl="3" indent="-317500" algn="l" rtl="0">
              <a:spcBef>
                <a:spcPts val="0"/>
              </a:spcBef>
              <a:spcAft>
                <a:spcPts val="0"/>
              </a:spcAft>
              <a:buSzPts val="1400"/>
              <a:buChar char="●"/>
            </a:pPr>
            <a:r>
              <a:rPr lang="en" sz="1600" dirty="0"/>
              <a:t>Invertebrates such as worms, crabs, mussels, and squid</a:t>
            </a:r>
            <a:endParaRPr sz="1600" dirty="0"/>
          </a:p>
        </p:txBody>
      </p:sp>
      <p:sp>
        <p:nvSpPr>
          <p:cNvPr id="305" name="Google Shape;305;p17"/>
          <p:cNvSpPr txBox="1">
            <a:spLocks noGrp="1"/>
          </p:cNvSpPr>
          <p:nvPr>
            <p:ph type="body" idx="2"/>
          </p:nvPr>
        </p:nvSpPr>
        <p:spPr>
          <a:xfrm>
            <a:off x="4845284" y="1104900"/>
            <a:ext cx="3430500" cy="2933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600" b="1" dirty="0"/>
              <a:t>Predators</a:t>
            </a:r>
            <a:endParaRPr sz="1600" b="1" dirty="0"/>
          </a:p>
          <a:p>
            <a:pPr marL="914400" lvl="1" indent="-317500" algn="l" rtl="0">
              <a:spcBef>
                <a:spcPts val="0"/>
              </a:spcBef>
              <a:spcAft>
                <a:spcPts val="0"/>
              </a:spcAft>
              <a:buSzPts val="1400"/>
              <a:buChar char="○"/>
            </a:pPr>
            <a:r>
              <a:rPr lang="en" sz="1600" dirty="0"/>
              <a:t>Predators of adult striped bass include humans, seals, sharks, Atlantic cod, bluefish, and some predatory birds like osprey. </a:t>
            </a:r>
            <a:endParaRPr sz="1600" dirty="0"/>
          </a:p>
          <a:p>
            <a:pPr marL="0" lvl="0" indent="0" algn="l" rtl="0">
              <a:spcBef>
                <a:spcPts val="1600"/>
              </a:spcBef>
              <a:spcAft>
                <a:spcPts val="0"/>
              </a:spcAft>
              <a:buNone/>
            </a:pPr>
            <a:endParaRPr sz="1400" dirty="0"/>
          </a:p>
          <a:p>
            <a:pPr marL="0" lvl="0" indent="0" algn="l" rtl="0">
              <a:spcBef>
                <a:spcPts val="1600"/>
              </a:spcBef>
              <a:spcAft>
                <a:spcPts val="1600"/>
              </a:spcAft>
              <a:buNone/>
            </a:pPr>
            <a:endParaRPr dirty="0"/>
          </a:p>
        </p:txBody>
      </p:sp>
      <p:pic>
        <p:nvPicPr>
          <p:cNvPr id="306" name="Google Shape;306;p17"/>
          <p:cNvPicPr preferRelativeResize="0"/>
          <p:nvPr/>
        </p:nvPicPr>
        <p:blipFill>
          <a:blip r:embed="rId3">
            <a:alphaModFix/>
          </a:blip>
          <a:stretch>
            <a:fillRect/>
          </a:stretch>
        </p:blipFill>
        <p:spPr>
          <a:xfrm>
            <a:off x="6116050" y="3207700"/>
            <a:ext cx="2757825" cy="1838550"/>
          </a:xfrm>
          <a:prstGeom prst="rect">
            <a:avLst/>
          </a:prstGeom>
          <a:noFill/>
          <a:ln>
            <a:noFill/>
          </a:ln>
        </p:spPr>
      </p:pic>
      <p:pic>
        <p:nvPicPr>
          <p:cNvPr id="307" name="Google Shape;307;p17"/>
          <p:cNvPicPr preferRelativeResize="0"/>
          <p:nvPr/>
        </p:nvPicPr>
        <p:blipFill>
          <a:blip r:embed="rId4">
            <a:alphaModFix/>
          </a:blip>
          <a:stretch>
            <a:fillRect/>
          </a:stretch>
        </p:blipFill>
        <p:spPr>
          <a:xfrm>
            <a:off x="216550" y="3207700"/>
            <a:ext cx="2750708" cy="18385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1"/>
        <p:cNvGrpSpPr/>
        <p:nvPr/>
      </p:nvGrpSpPr>
      <p:grpSpPr>
        <a:xfrm>
          <a:off x="0" y="0"/>
          <a:ext cx="0" cy="0"/>
          <a:chOff x="0" y="0"/>
          <a:chExt cx="0" cy="0"/>
        </a:xfrm>
      </p:grpSpPr>
      <p:sp>
        <p:nvSpPr>
          <p:cNvPr id="312" name="Google Shape;312;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Fishing: Recreational vs Commercial</a:t>
            </a:r>
            <a:endParaRPr/>
          </a:p>
        </p:txBody>
      </p:sp>
      <p:sp>
        <p:nvSpPr>
          <p:cNvPr id="313" name="Google Shape;313;p18"/>
          <p:cNvSpPr txBox="1">
            <a:spLocks noGrp="1"/>
          </p:cNvSpPr>
          <p:nvPr>
            <p:ph type="body" idx="1"/>
          </p:nvPr>
        </p:nvSpPr>
        <p:spPr>
          <a:xfrm>
            <a:off x="1303800" y="1491175"/>
            <a:ext cx="3430500" cy="30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u="sng" dirty="0"/>
              <a:t>Recreational</a:t>
            </a:r>
            <a:endParaRPr sz="1600" b="1" u="sng" dirty="0"/>
          </a:p>
          <a:p>
            <a:pPr marL="457200" lvl="0" indent="-311150" algn="l" rtl="0">
              <a:spcBef>
                <a:spcPts val="1600"/>
              </a:spcBef>
              <a:spcAft>
                <a:spcPts val="0"/>
              </a:spcAft>
              <a:buSzPts val="1300"/>
              <a:buChar char="●"/>
            </a:pPr>
            <a:r>
              <a:rPr lang="en" sz="1600" dirty="0"/>
              <a:t>Angling (rod and </a:t>
            </a:r>
            <a:r>
              <a:rPr lang="en-US" sz="1600" dirty="0" smtClean="0"/>
              <a:t>reel</a:t>
            </a:r>
            <a:r>
              <a:rPr lang="en" sz="1600" dirty="0" smtClean="0"/>
              <a:t>)</a:t>
            </a:r>
            <a:endParaRPr sz="1600" dirty="0"/>
          </a:p>
          <a:p>
            <a:pPr marL="457200" lvl="0" indent="-311150" algn="l" rtl="0">
              <a:spcBef>
                <a:spcPts val="0"/>
              </a:spcBef>
              <a:spcAft>
                <a:spcPts val="0"/>
              </a:spcAft>
              <a:buSzPts val="1300"/>
              <a:buChar char="●"/>
            </a:pPr>
            <a:r>
              <a:rPr lang="en" sz="1600" dirty="0"/>
              <a:t>For fun or competitive purposes</a:t>
            </a:r>
            <a:endParaRPr sz="1600" dirty="0"/>
          </a:p>
          <a:p>
            <a:pPr marL="457200" lvl="0" indent="-311150" algn="l" rtl="0">
              <a:spcBef>
                <a:spcPts val="0"/>
              </a:spcBef>
              <a:spcAft>
                <a:spcPts val="0"/>
              </a:spcAft>
              <a:buSzPts val="1300"/>
              <a:buChar char="●"/>
            </a:pPr>
            <a:r>
              <a:rPr lang="en" sz="1600" dirty="0"/>
              <a:t>Done in light boats</a:t>
            </a:r>
            <a:endParaRPr sz="1600" dirty="0"/>
          </a:p>
          <a:p>
            <a:pPr marL="457200" lvl="0" indent="-311150" algn="l" rtl="0">
              <a:spcBef>
                <a:spcPts val="0"/>
              </a:spcBef>
              <a:spcAft>
                <a:spcPts val="0"/>
              </a:spcAft>
              <a:buSzPts val="1300"/>
              <a:buChar char="●"/>
            </a:pPr>
            <a:r>
              <a:rPr lang="en" sz="1600" dirty="0"/>
              <a:t>Rods, reels, hooks, and bait </a:t>
            </a:r>
            <a:endParaRPr sz="1600" dirty="0"/>
          </a:p>
        </p:txBody>
      </p:sp>
      <p:sp>
        <p:nvSpPr>
          <p:cNvPr id="314" name="Google Shape;314;p18"/>
          <p:cNvSpPr txBox="1">
            <a:spLocks noGrp="1"/>
          </p:cNvSpPr>
          <p:nvPr>
            <p:ph type="body" idx="2"/>
          </p:nvPr>
        </p:nvSpPr>
        <p:spPr>
          <a:xfrm>
            <a:off x="4903800" y="1491175"/>
            <a:ext cx="3430500" cy="304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u="sng" dirty="0"/>
              <a:t>Commercial</a:t>
            </a:r>
            <a:endParaRPr sz="1600" b="1" u="sng" dirty="0"/>
          </a:p>
          <a:p>
            <a:pPr marL="457200" lvl="0" indent="-311150" algn="l" rtl="0">
              <a:spcBef>
                <a:spcPts val="1600"/>
              </a:spcBef>
              <a:spcAft>
                <a:spcPts val="0"/>
              </a:spcAft>
              <a:buSzPts val="1300"/>
              <a:buChar char="●"/>
            </a:pPr>
            <a:r>
              <a:rPr lang="en" sz="1600" dirty="0"/>
              <a:t>Industrial fishing</a:t>
            </a:r>
            <a:endParaRPr sz="1600" dirty="0"/>
          </a:p>
          <a:p>
            <a:pPr marL="457200" lvl="0" indent="-311150" algn="l" rtl="0">
              <a:spcBef>
                <a:spcPts val="0"/>
              </a:spcBef>
              <a:spcAft>
                <a:spcPts val="0"/>
              </a:spcAft>
              <a:buSzPts val="1300"/>
              <a:buChar char="●"/>
            </a:pPr>
            <a:r>
              <a:rPr lang="en" sz="1600" dirty="0"/>
              <a:t>Provides seafood supply for markets. </a:t>
            </a:r>
            <a:endParaRPr sz="1600" dirty="0"/>
          </a:p>
          <a:p>
            <a:pPr marL="457200" lvl="0" indent="-311150" algn="l" rtl="0">
              <a:spcBef>
                <a:spcPts val="0"/>
              </a:spcBef>
              <a:spcAft>
                <a:spcPts val="0"/>
              </a:spcAft>
              <a:buSzPts val="1300"/>
              <a:buChar char="●"/>
            </a:pPr>
            <a:r>
              <a:rPr lang="en" sz="1600" dirty="0"/>
              <a:t>Some states use nets and traps instead of fishing rods </a:t>
            </a:r>
            <a:endParaRPr sz="1600" dirty="0"/>
          </a:p>
          <a:p>
            <a:pPr marL="457200" lvl="0" indent="-311150" algn="l" rtl="0">
              <a:spcBef>
                <a:spcPts val="0"/>
              </a:spcBef>
              <a:spcAft>
                <a:spcPts val="0"/>
              </a:spcAft>
              <a:buSzPts val="1300"/>
              <a:buChar char="●"/>
            </a:pPr>
            <a:r>
              <a:rPr lang="en" sz="1600" dirty="0"/>
              <a:t>In MA and RI traps cannot be used, and commercial fishing must be done with rod and reel. </a:t>
            </a:r>
            <a:endParaRPr sz="1600" dirty="0"/>
          </a:p>
          <a:p>
            <a:pPr marL="457200" lvl="0" indent="-311150" algn="l" rtl="0">
              <a:spcBef>
                <a:spcPts val="0"/>
              </a:spcBef>
              <a:spcAft>
                <a:spcPts val="0"/>
              </a:spcAft>
              <a:buSzPts val="1300"/>
              <a:buChar char="●"/>
            </a:pPr>
            <a:r>
              <a:rPr lang="en-US" sz="1600" dirty="0" smtClean="0"/>
              <a:t>Career; supplies part of livelihood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8"/>
        <p:cNvGrpSpPr/>
        <p:nvPr/>
      </p:nvGrpSpPr>
      <p:grpSpPr>
        <a:xfrm>
          <a:off x="0" y="0"/>
          <a:ext cx="0" cy="0"/>
          <a:chOff x="0" y="0"/>
          <a:chExt cx="0" cy="0"/>
        </a:xfrm>
      </p:grpSpPr>
      <p:sp>
        <p:nvSpPr>
          <p:cNvPr id="319" name="Google Shape;319;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Endangerment and Conservation</a:t>
            </a:r>
            <a:endParaRPr/>
          </a:p>
        </p:txBody>
      </p:sp>
      <p:sp>
        <p:nvSpPr>
          <p:cNvPr id="320" name="Google Shape;320;p19"/>
          <p:cNvSpPr txBox="1">
            <a:spLocks noGrp="1"/>
          </p:cNvSpPr>
          <p:nvPr>
            <p:ph type="body" idx="1"/>
          </p:nvPr>
        </p:nvSpPr>
        <p:spPr>
          <a:xfrm>
            <a:off x="1056750" y="1155254"/>
            <a:ext cx="7030500" cy="3285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600" dirty="0"/>
              <a:t>Striped bass were endangered due to </a:t>
            </a:r>
            <a:r>
              <a:rPr lang="en" sz="1600" b="1" dirty="0"/>
              <a:t>overfishing</a:t>
            </a:r>
            <a:r>
              <a:rPr lang="en" sz="1600" dirty="0"/>
              <a:t> along with negative impacts on their habitats from humans (water/air pollution, global warming, runoff.. etc.)</a:t>
            </a:r>
            <a:endParaRPr sz="1600" dirty="0"/>
          </a:p>
          <a:p>
            <a:pPr marL="914400" lvl="1" indent="-311150" algn="l" rtl="0">
              <a:spcBef>
                <a:spcPts val="0"/>
              </a:spcBef>
              <a:spcAft>
                <a:spcPts val="0"/>
              </a:spcAft>
              <a:buSzPts val="1300"/>
              <a:buChar char="-"/>
            </a:pPr>
            <a:r>
              <a:rPr lang="en" sz="1600" dirty="0"/>
              <a:t>Striped Bass populations declined in the 1970’s and 1980’s with the commercial catch dropping from 14.7 million pounds in 1973 to 1.7 million pounds in 1983. This decline resulted from both overfishing and habitat quality decline</a:t>
            </a:r>
            <a:r>
              <a:rPr lang="en" sz="1600" dirty="0" smtClean="0"/>
              <a:t>.</a:t>
            </a:r>
            <a:endParaRPr sz="1600" dirty="0"/>
          </a:p>
          <a:p>
            <a:pPr marL="457200" lvl="0" indent="-311150" algn="l" rtl="0">
              <a:spcBef>
                <a:spcPts val="1600"/>
              </a:spcBef>
              <a:spcAft>
                <a:spcPts val="0"/>
              </a:spcAft>
              <a:buSzPts val="1300"/>
              <a:buChar char="-"/>
            </a:pPr>
            <a:r>
              <a:rPr lang="en" sz="1600" dirty="0"/>
              <a:t>To conserve the population of striped bass, laws and regulations surrounding commercial and recreational fishing were put in place and are reviewed yearly by the Atlantic States Marine Fisheries Commission. These regulations have had an extremely positive </a:t>
            </a:r>
            <a:r>
              <a:rPr lang="en" sz="1600" dirty="0" smtClean="0"/>
              <a:t>impact</a:t>
            </a:r>
            <a:r>
              <a:rPr lang="en-US" sz="1600" dirty="0" smtClean="0"/>
              <a:t> on the striped bass fishery</a:t>
            </a:r>
            <a:r>
              <a:rPr lang="en" sz="1600" dirty="0" smtClean="0"/>
              <a:t>.</a:t>
            </a: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4"/>
        <p:cNvGrpSpPr/>
        <p:nvPr/>
      </p:nvGrpSpPr>
      <p:grpSpPr>
        <a:xfrm>
          <a:off x="0" y="0"/>
          <a:ext cx="0" cy="0"/>
          <a:chOff x="0" y="0"/>
          <a:chExt cx="0" cy="0"/>
        </a:xfrm>
      </p:grpSpPr>
      <p:sp>
        <p:nvSpPr>
          <p:cNvPr id="325" name="Google Shape;325;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Laws and Regulations</a:t>
            </a:r>
            <a:endParaRPr/>
          </a:p>
        </p:txBody>
      </p:sp>
      <p:sp>
        <p:nvSpPr>
          <p:cNvPr id="326" name="Google Shape;326;p20"/>
          <p:cNvSpPr txBox="1">
            <a:spLocks noGrp="1"/>
          </p:cNvSpPr>
          <p:nvPr>
            <p:ph type="body" idx="1"/>
          </p:nvPr>
        </p:nvSpPr>
        <p:spPr>
          <a:xfrm>
            <a:off x="1634247" y="1912229"/>
            <a:ext cx="3921000" cy="18375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US" sz="1800" b="1" dirty="0" smtClean="0"/>
              <a:t>2018 MA </a:t>
            </a:r>
            <a:r>
              <a:rPr lang="en" sz="1800" b="1" dirty="0" smtClean="0"/>
              <a:t>Recreational </a:t>
            </a:r>
            <a:r>
              <a:rPr lang="en" sz="1800" b="1" dirty="0"/>
              <a:t>Regulations:</a:t>
            </a:r>
            <a:endParaRPr sz="1800" b="1" dirty="0"/>
          </a:p>
          <a:p>
            <a:pPr marL="1371600" lvl="1" indent="-317500" algn="l" rtl="0">
              <a:spcBef>
                <a:spcPts val="0"/>
              </a:spcBef>
              <a:spcAft>
                <a:spcPts val="0"/>
              </a:spcAft>
              <a:buSzPts val="1400"/>
              <a:buChar char="○"/>
            </a:pPr>
            <a:r>
              <a:rPr lang="en" sz="1800" dirty="0"/>
              <a:t>Minimum for general fishing: 28”</a:t>
            </a:r>
            <a:endParaRPr sz="1800" dirty="0"/>
          </a:p>
          <a:p>
            <a:pPr marL="1371600" lvl="1" indent="-317500" algn="l" rtl="0">
              <a:spcBef>
                <a:spcPts val="0"/>
              </a:spcBef>
              <a:spcAft>
                <a:spcPts val="0"/>
              </a:spcAft>
              <a:buSzPts val="1400"/>
              <a:buChar char="○"/>
            </a:pPr>
            <a:r>
              <a:rPr lang="en" sz="1800" dirty="0"/>
              <a:t>Period: 1/1-12/31</a:t>
            </a:r>
            <a:endParaRPr sz="1800" dirty="0"/>
          </a:p>
          <a:p>
            <a:pPr marL="1371600" lvl="1" indent="-317500" algn="l" rtl="0">
              <a:spcBef>
                <a:spcPts val="0"/>
              </a:spcBef>
              <a:spcAft>
                <a:spcPts val="0"/>
              </a:spcAft>
              <a:buSzPts val="1400"/>
              <a:buChar char="○"/>
            </a:pPr>
            <a:r>
              <a:rPr lang="en" sz="1800" dirty="0"/>
              <a:t>Daily Max: 1 fish per person per day.</a:t>
            </a:r>
            <a:endParaRPr sz="1800" dirty="0"/>
          </a:p>
        </p:txBody>
      </p:sp>
      <p:sp>
        <p:nvSpPr>
          <p:cNvPr id="327" name="Google Shape;327;p20"/>
          <p:cNvSpPr txBox="1">
            <a:spLocks noGrp="1"/>
          </p:cNvSpPr>
          <p:nvPr>
            <p:ph type="body" idx="1"/>
          </p:nvPr>
        </p:nvSpPr>
        <p:spPr>
          <a:xfrm>
            <a:off x="4572000" y="1873318"/>
            <a:ext cx="3827100" cy="21843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US" sz="1800" b="1" dirty="0" smtClean="0"/>
              <a:t>2018 MA </a:t>
            </a:r>
            <a:r>
              <a:rPr lang="en" sz="1800" b="1" dirty="0" smtClean="0"/>
              <a:t>Commercial </a:t>
            </a:r>
            <a:r>
              <a:rPr lang="en" sz="1800" b="1" dirty="0"/>
              <a:t>Regulations:</a:t>
            </a:r>
            <a:endParaRPr sz="1800" dirty="0"/>
          </a:p>
          <a:p>
            <a:pPr marL="1371600" lvl="1" indent="-317500" algn="l" rtl="0">
              <a:spcBef>
                <a:spcPts val="0"/>
              </a:spcBef>
              <a:spcAft>
                <a:spcPts val="0"/>
              </a:spcAft>
              <a:buSzPts val="1400"/>
              <a:buChar char="○"/>
            </a:pPr>
            <a:r>
              <a:rPr lang="en" sz="1800" dirty="0"/>
              <a:t>Minimum for general fishing: 34”</a:t>
            </a:r>
            <a:endParaRPr sz="1800" dirty="0"/>
          </a:p>
          <a:p>
            <a:pPr marL="1371600" lvl="1" indent="-317500" algn="l" rtl="0">
              <a:spcBef>
                <a:spcPts val="0"/>
              </a:spcBef>
              <a:spcAft>
                <a:spcPts val="0"/>
              </a:spcAft>
              <a:buSzPts val="1400"/>
              <a:buChar char="○"/>
            </a:pPr>
            <a:r>
              <a:rPr lang="en" sz="1800" dirty="0"/>
              <a:t>Period: 5/20 - 8/4, 8/5 - 12/31, CLOSED Sun, Tues, Wed, Fri, </a:t>
            </a:r>
            <a:r>
              <a:rPr lang="en" sz="1800" dirty="0" smtClean="0"/>
              <a:t>Sat</a:t>
            </a:r>
            <a:r>
              <a:rPr lang="en-US" sz="1800" dirty="0" smtClean="0"/>
              <a:t>; the season ends when a quota is met.</a:t>
            </a:r>
            <a:endParaRPr sz="1800" dirty="0"/>
          </a:p>
          <a:p>
            <a:pPr marL="1371600" lvl="1" indent="-317500" algn="l" rtl="0">
              <a:spcBef>
                <a:spcPts val="0"/>
              </a:spcBef>
              <a:spcAft>
                <a:spcPts val="0"/>
              </a:spcAft>
              <a:buSzPts val="1400"/>
              <a:buChar char="○"/>
            </a:pPr>
            <a:r>
              <a:rPr lang="en" sz="1800" dirty="0"/>
              <a:t>Daily Max: 15</a:t>
            </a:r>
            <a:endParaRPr sz="1800" b="1" dirty="0"/>
          </a:p>
        </p:txBody>
      </p:sp>
      <p:pic>
        <p:nvPicPr>
          <p:cNvPr id="328" name="Google Shape;328;p20"/>
          <p:cNvPicPr preferRelativeResize="0"/>
          <p:nvPr/>
        </p:nvPicPr>
        <p:blipFill>
          <a:blip r:embed="rId3">
            <a:alphaModFix/>
          </a:blip>
          <a:stretch>
            <a:fillRect/>
          </a:stretch>
        </p:blipFill>
        <p:spPr>
          <a:xfrm>
            <a:off x="5839200" y="-1"/>
            <a:ext cx="3304799" cy="1978925"/>
          </a:xfrm>
          <a:prstGeom prst="rect">
            <a:avLst/>
          </a:prstGeom>
          <a:noFill/>
          <a:ln>
            <a:noFill/>
          </a:ln>
        </p:spPr>
      </p:pic>
      <p:pic>
        <p:nvPicPr>
          <p:cNvPr id="329" name="Google Shape;329;p20"/>
          <p:cNvPicPr preferRelativeResize="0"/>
          <p:nvPr/>
        </p:nvPicPr>
        <p:blipFill>
          <a:blip r:embed="rId4">
            <a:alphaModFix/>
          </a:blip>
          <a:stretch>
            <a:fillRect/>
          </a:stretch>
        </p:blipFill>
        <p:spPr>
          <a:xfrm>
            <a:off x="0" y="3305875"/>
            <a:ext cx="2698400" cy="1837625"/>
          </a:xfrm>
          <a:prstGeom prst="rect">
            <a:avLst/>
          </a:prstGeom>
          <a:noFill/>
          <a:ln>
            <a:noFill/>
          </a:ln>
        </p:spPr>
      </p:pic>
      <p:sp>
        <p:nvSpPr>
          <p:cNvPr id="330" name="Google Shape;330;p20"/>
          <p:cNvSpPr txBox="1"/>
          <p:nvPr/>
        </p:nvSpPr>
        <p:spPr>
          <a:xfrm>
            <a:off x="2191800" y="1112400"/>
            <a:ext cx="1960500" cy="3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dk2"/>
                </a:solidFill>
                <a:latin typeface="Nunito"/>
                <a:ea typeface="Nunito"/>
                <a:cs typeface="Nunito"/>
                <a:sym typeface="Nunito"/>
              </a:rPr>
              <a:t>Massachusetts</a:t>
            </a:r>
            <a:endParaRPr b="1">
              <a:solidFill>
                <a:schemeClr val="dk2"/>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34"/>
        <p:cNvGrpSpPr/>
        <p:nvPr/>
      </p:nvGrpSpPr>
      <p:grpSpPr>
        <a:xfrm>
          <a:off x="0" y="0"/>
          <a:ext cx="0" cy="0"/>
          <a:chOff x="0" y="0"/>
          <a:chExt cx="0" cy="0"/>
        </a:xfrm>
      </p:grpSpPr>
      <p:sp>
        <p:nvSpPr>
          <p:cNvPr id="335" name="Google Shape;335;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 of Game</a:t>
            </a:r>
            <a:endParaRPr/>
          </a:p>
        </p:txBody>
      </p:sp>
      <p:sp>
        <p:nvSpPr>
          <p:cNvPr id="336" name="Google Shape;336;p21"/>
          <p:cNvSpPr txBox="1">
            <a:spLocks noGrp="1"/>
          </p:cNvSpPr>
          <p:nvPr>
            <p:ph type="body" idx="1"/>
          </p:nvPr>
        </p:nvSpPr>
        <p:spPr>
          <a:xfrm>
            <a:off x="1264889" y="1640600"/>
            <a:ext cx="7030500" cy="2541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600" dirty="0">
                <a:solidFill>
                  <a:srgbClr val="000000"/>
                </a:solidFill>
              </a:rPr>
              <a:t>Demonstrate to students how regulations of commercial fishing protect striped bass while also affecting the business in commercial fishing.</a:t>
            </a:r>
            <a:endParaRPr sz="1600" dirty="0">
              <a:solidFill>
                <a:srgbClr val="000000"/>
              </a:solidFill>
            </a:endParaRPr>
          </a:p>
          <a:p>
            <a:pPr marL="0" lvl="0" indent="0" algn="l" rtl="0">
              <a:spcBef>
                <a:spcPts val="0"/>
              </a:spcBef>
              <a:spcAft>
                <a:spcPts val="0"/>
              </a:spcAft>
              <a:buNone/>
            </a:pPr>
            <a:endParaRPr sz="1600" dirty="0">
              <a:solidFill>
                <a:srgbClr val="000000"/>
              </a:solidFill>
            </a:endParaRPr>
          </a:p>
          <a:p>
            <a:pPr marL="457200" lvl="0" indent="-317500" algn="l" rtl="0">
              <a:spcBef>
                <a:spcPts val="0"/>
              </a:spcBef>
              <a:spcAft>
                <a:spcPts val="0"/>
              </a:spcAft>
              <a:buClr>
                <a:srgbClr val="000000"/>
              </a:buClr>
              <a:buSzPts val="1400"/>
              <a:buChar char="●"/>
            </a:pPr>
            <a:r>
              <a:rPr lang="en" sz="1600" dirty="0">
                <a:solidFill>
                  <a:srgbClr val="000000"/>
                </a:solidFill>
              </a:rPr>
              <a:t>Show how the regulations have affected the industry (struggles within the industry to meet requirements) and their effects on the environment (positive effects on populations) </a:t>
            </a:r>
            <a:endParaRPr sz="1600" dirty="0">
              <a:solidFill>
                <a:srgbClr val="000000"/>
              </a:solidFill>
            </a:endParaRPr>
          </a:p>
          <a:p>
            <a:pPr marL="0" lvl="0" indent="0" algn="l" rtl="0">
              <a:spcBef>
                <a:spcPts val="0"/>
              </a:spcBef>
              <a:spcAft>
                <a:spcPts val="0"/>
              </a:spcAft>
              <a:buNone/>
            </a:pPr>
            <a:endParaRPr sz="1600" dirty="0">
              <a:solidFill>
                <a:srgbClr val="000000"/>
              </a:solidFill>
            </a:endParaRPr>
          </a:p>
          <a:p>
            <a:pPr marL="457200" lvl="0" indent="-317500" algn="l" rtl="0">
              <a:spcBef>
                <a:spcPts val="0"/>
              </a:spcBef>
              <a:spcAft>
                <a:spcPts val="0"/>
              </a:spcAft>
              <a:buClr>
                <a:srgbClr val="000000"/>
              </a:buClr>
              <a:buSzPts val="1400"/>
              <a:buChar char="●"/>
            </a:pPr>
            <a:r>
              <a:rPr lang="en" sz="1600" dirty="0">
                <a:solidFill>
                  <a:srgbClr val="000000"/>
                </a:solidFill>
              </a:rPr>
              <a:t>Overall, to simulate a commercial </a:t>
            </a:r>
            <a:r>
              <a:rPr lang="en" sz="1600" dirty="0" smtClean="0">
                <a:solidFill>
                  <a:srgbClr val="000000"/>
                </a:solidFill>
              </a:rPr>
              <a:t>fisher’s </a:t>
            </a:r>
            <a:r>
              <a:rPr lang="en" sz="1600" dirty="0">
                <a:solidFill>
                  <a:srgbClr val="000000"/>
                </a:solidFill>
              </a:rPr>
              <a:t>reality!</a:t>
            </a:r>
            <a:endParaRPr sz="1600" dirty="0">
              <a:solidFill>
                <a:srgbClr val="000000"/>
              </a:solidFill>
            </a:endParaRPr>
          </a:p>
          <a:p>
            <a:pPr marL="0" lvl="0" indent="0" algn="l" rtl="0">
              <a:spcBef>
                <a:spcPts val="0"/>
              </a:spcBef>
              <a:spcAft>
                <a:spcPts val="0"/>
              </a:spcAft>
              <a:buNone/>
            </a:pPr>
            <a:endParaRPr sz="1400" dirty="0"/>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841</Words>
  <Application>Microsoft Macintosh PowerPoint</Application>
  <PresentationFormat>On-screen Show (16:9)</PresentationFormat>
  <Paragraphs>77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Cousine</vt:lpstr>
      <vt:lpstr>Maven Pro</vt:lpstr>
      <vt:lpstr>Nunito</vt:lpstr>
      <vt:lpstr>Arial</vt:lpstr>
      <vt:lpstr>Momentum</vt:lpstr>
      <vt:lpstr>Striped Bass: Commercial Fishing</vt:lpstr>
      <vt:lpstr>Introduction &amp; Background What is the difference between commercial and recreational fishing?</vt:lpstr>
      <vt:lpstr>Striped Bass: Habitat and Migration</vt:lpstr>
      <vt:lpstr>PowerPoint Presentation</vt:lpstr>
      <vt:lpstr>Predators and Prey</vt:lpstr>
      <vt:lpstr>Fishing: Recreational vs Commercial</vt:lpstr>
      <vt:lpstr>Endangerment and Conservation</vt:lpstr>
      <vt:lpstr>Laws and Regulations</vt:lpstr>
      <vt:lpstr>Purpose of Game</vt:lpstr>
      <vt:lpstr>Board Game Directions!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Striped Bass: Commercial Fishing</dc:title>
  <cp:lastModifiedBy>Microsoft Office User</cp:lastModifiedBy>
  <cp:revision>4</cp:revision>
  <dcterms:modified xsi:type="dcterms:W3CDTF">2019-01-22T19:59:12Z</dcterms:modified>
</cp:coreProperties>
</file>