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4698"/>
  </p:normalViewPr>
  <p:slideViewPr>
    <p:cSldViewPr snapToGrid="0" snapToObjects="1" showGuides="1">
      <p:cViewPr>
        <p:scale>
          <a:sx n="72" d="100"/>
          <a:sy n="72" d="100"/>
        </p:scale>
        <p:origin x="1328" y="10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839230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50" b="1" dirty="0" smtClean="0">
                <a:solidFill>
                  <a:srgbClr val="444444"/>
                </a:solidFill>
                <a:highlight>
                  <a:srgbClr val="FFFFFF"/>
                </a:highlight>
              </a:rPr>
              <a:t>T</a:t>
            </a:r>
            <a:r>
              <a:rPr lang="en" sz="1050" b="1" dirty="0" err="1" smtClean="0">
                <a:solidFill>
                  <a:srgbClr val="444444"/>
                </a:solidFill>
                <a:highlight>
                  <a:srgbClr val="FFFFFF"/>
                </a:highlight>
              </a:rPr>
              <a:t>oday</a:t>
            </a:r>
            <a:r>
              <a:rPr lang="en" sz="1050" b="1" dirty="0" smtClean="0">
                <a:solidFill>
                  <a:srgbClr val="444444"/>
                </a:solidFill>
                <a:highlight>
                  <a:srgbClr val="FFFFFF"/>
                </a:highlight>
              </a:rPr>
              <a:t> </a:t>
            </a:r>
            <a:r>
              <a:rPr lang="en" sz="1050" b="1" dirty="0">
                <a:solidFill>
                  <a:srgbClr val="444444"/>
                </a:solidFill>
                <a:highlight>
                  <a:srgbClr val="FFFFFF"/>
                </a:highlight>
              </a:rPr>
              <a:t>we will be talking about prey and predators </a:t>
            </a:r>
            <a:r>
              <a:rPr lang="en-US" sz="1050" b="1" dirty="0" smtClean="0">
                <a:solidFill>
                  <a:srgbClr val="444444"/>
                </a:solidFill>
                <a:highlight>
                  <a:srgbClr val="FFFFFF"/>
                </a:highlight>
              </a:rPr>
              <a:t>of </a:t>
            </a:r>
            <a:r>
              <a:rPr lang="en" sz="1050" b="1" dirty="0" smtClean="0">
                <a:solidFill>
                  <a:srgbClr val="444444"/>
                </a:solidFill>
                <a:highlight>
                  <a:srgbClr val="FFFFFF"/>
                </a:highlight>
              </a:rPr>
              <a:t>the stripe</a:t>
            </a:r>
            <a:r>
              <a:rPr lang="en-US" sz="1050" b="1" dirty="0" smtClean="0">
                <a:solidFill>
                  <a:srgbClr val="444444"/>
                </a:solidFill>
                <a:highlight>
                  <a:srgbClr val="FFFFFF"/>
                </a:highlight>
              </a:rPr>
              <a:t>d</a:t>
            </a:r>
            <a:r>
              <a:rPr lang="en" sz="1050" b="1" dirty="0" smtClean="0">
                <a:solidFill>
                  <a:srgbClr val="444444"/>
                </a:solidFill>
                <a:highlight>
                  <a:srgbClr val="FFFFFF"/>
                </a:highlight>
              </a:rPr>
              <a:t> </a:t>
            </a:r>
            <a:r>
              <a:rPr lang="en" sz="1050" b="1" dirty="0">
                <a:solidFill>
                  <a:srgbClr val="444444"/>
                </a:solidFill>
                <a:highlight>
                  <a:srgbClr val="FFFFFF"/>
                </a:highlight>
              </a:rPr>
              <a:t>bass. </a:t>
            </a:r>
            <a:endParaRPr dirty="0"/>
          </a:p>
        </p:txBody>
      </p:sp>
    </p:spTree>
    <p:extLst>
      <p:ext uri="{BB962C8B-B14F-4D97-AF65-F5344CB8AC3E}">
        <p14:creationId xmlns:p14="http://schemas.microsoft.com/office/powerpoint/2010/main" val="195092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6a3a465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6a3a465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2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68e256cd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68e256cd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74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68e256cd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68e256cd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6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68e256cd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68e256cd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640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68e256cd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68e256cd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91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68e256cd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68e256cd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599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3a3129dc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3a3129dc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for </a:t>
            </a:r>
            <a:r>
              <a:rPr lang="en" dirty="0" err="1" smtClean="0"/>
              <a:t>examp</a:t>
            </a:r>
            <a:r>
              <a:rPr lang="en-US" dirty="0" smtClean="0"/>
              <a:t>l</a:t>
            </a:r>
            <a:r>
              <a:rPr lang="en" dirty="0" err="1" smtClean="0"/>
              <a:t>es</a:t>
            </a:r>
            <a:r>
              <a:rPr lang="en" dirty="0" smtClean="0"/>
              <a:t> </a:t>
            </a:r>
            <a:r>
              <a:rPr lang="en" dirty="0"/>
              <a:t>and ask for their </a:t>
            </a:r>
            <a:r>
              <a:rPr lang="en" dirty="0" smtClean="0"/>
              <a:t>definitions</a:t>
            </a:r>
            <a:r>
              <a:rPr lang="en-US" dirty="0" smtClean="0"/>
              <a:t>.</a:t>
            </a:r>
            <a:endParaRPr dirty="0"/>
          </a:p>
        </p:txBody>
      </p:sp>
    </p:spTree>
    <p:extLst>
      <p:ext uri="{BB962C8B-B14F-4D97-AF65-F5344CB8AC3E}">
        <p14:creationId xmlns:p14="http://schemas.microsoft.com/office/powerpoint/2010/main" val="133384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50625247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50625247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solidFill>
                  <a:schemeClr val="dk1"/>
                </a:solidFill>
                <a:highlight>
                  <a:srgbClr val="FFFFFF"/>
                </a:highlight>
              </a:rPr>
              <a:t>Juvenile striped bass</a:t>
            </a:r>
            <a:r>
              <a:rPr lang="en" sz="1200" dirty="0" smtClean="0">
                <a:solidFill>
                  <a:schemeClr val="dk1"/>
                </a:solidFill>
                <a:highlight>
                  <a:srgbClr val="FFFFFF"/>
                </a:highlight>
              </a:rPr>
              <a:t> eat </a:t>
            </a:r>
            <a:r>
              <a:rPr lang="en" sz="1200" dirty="0">
                <a:solidFill>
                  <a:schemeClr val="dk1"/>
                </a:solidFill>
                <a:highlight>
                  <a:srgbClr val="FFFFFF"/>
                </a:highlight>
              </a:rPr>
              <a:t>small insect larvae, small crustaceans, mayflies, and other larval fish.</a:t>
            </a:r>
            <a:endParaRPr dirty="0"/>
          </a:p>
        </p:txBody>
      </p:sp>
    </p:spTree>
    <p:extLst>
      <p:ext uri="{BB962C8B-B14F-4D97-AF65-F5344CB8AC3E}">
        <p14:creationId xmlns:p14="http://schemas.microsoft.com/office/powerpoint/2010/main" val="41373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3a3129dc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3a3129dc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3a3129dc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3a3129dc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Juvenile</a:t>
            </a:r>
            <a:r>
              <a:rPr lang="en" dirty="0" smtClean="0"/>
              <a:t> </a:t>
            </a:r>
            <a:r>
              <a:rPr lang="en" dirty="0"/>
              <a:t>striped bass are eaten by other </a:t>
            </a:r>
            <a:r>
              <a:rPr lang="en" dirty="0" smtClean="0"/>
              <a:t>fish</a:t>
            </a:r>
            <a:r>
              <a:rPr lang="en-US" dirty="0" smtClean="0"/>
              <a:t>.</a:t>
            </a:r>
            <a:endParaRPr dirty="0"/>
          </a:p>
          <a:p>
            <a:pPr marL="0" lvl="0" indent="0" algn="l" rtl="0">
              <a:spcBef>
                <a:spcPts val="0"/>
              </a:spcBef>
              <a:spcAft>
                <a:spcPts val="0"/>
              </a:spcAft>
              <a:buNone/>
            </a:pPr>
            <a:r>
              <a:rPr lang="en" dirty="0"/>
              <a:t>Adult </a:t>
            </a:r>
            <a:r>
              <a:rPr lang="en-US" dirty="0" smtClean="0"/>
              <a:t>striped bass </a:t>
            </a:r>
            <a:r>
              <a:rPr lang="en" dirty="0" smtClean="0"/>
              <a:t>are </a:t>
            </a:r>
            <a:r>
              <a:rPr lang="en" dirty="0"/>
              <a:t>eaten by </a:t>
            </a:r>
            <a:r>
              <a:rPr lang="en" dirty="0" smtClean="0"/>
              <a:t>sharks</a:t>
            </a:r>
            <a:r>
              <a:rPr lang="en-US" dirty="0" smtClean="0"/>
              <a:t>,</a:t>
            </a:r>
            <a:r>
              <a:rPr lang="en" dirty="0" smtClean="0"/>
              <a:t>seals</a:t>
            </a:r>
            <a:r>
              <a:rPr lang="en-US" dirty="0" smtClean="0"/>
              <a:t>, </a:t>
            </a:r>
            <a:r>
              <a:rPr lang="en" dirty="0" smtClean="0"/>
              <a:t>human</a:t>
            </a:r>
            <a:r>
              <a:rPr lang="en-US" dirty="0" smtClean="0"/>
              <a:t>s</a:t>
            </a:r>
            <a:r>
              <a:rPr lang="en" dirty="0" smtClean="0"/>
              <a:t> </a:t>
            </a:r>
            <a:r>
              <a:rPr lang="en" dirty="0"/>
              <a:t>and </a:t>
            </a:r>
            <a:r>
              <a:rPr lang="en" dirty="0" smtClean="0"/>
              <a:t>bird</a:t>
            </a:r>
            <a:r>
              <a:rPr lang="en-US" dirty="0" smtClean="0"/>
              <a:t>s.</a:t>
            </a:r>
            <a:r>
              <a:rPr lang="en" dirty="0" smtClean="0"/>
              <a:t> </a:t>
            </a:r>
            <a:endParaRPr dirty="0"/>
          </a:p>
        </p:txBody>
      </p:sp>
    </p:spTree>
    <p:extLst>
      <p:ext uri="{BB962C8B-B14F-4D97-AF65-F5344CB8AC3E}">
        <p14:creationId xmlns:p14="http://schemas.microsoft.com/office/powerpoint/2010/main" val="131653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80936f7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80936f7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69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50625247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50625247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Season is to protect the striped bass reproduction season </a:t>
            </a:r>
            <a:endParaRPr/>
          </a:p>
          <a:p>
            <a:pPr marL="0" lvl="0" indent="0" algn="l" rtl="0">
              <a:spcBef>
                <a:spcPts val="0"/>
              </a:spcBef>
              <a:spcAft>
                <a:spcPts val="0"/>
              </a:spcAft>
              <a:buNone/>
            </a:pPr>
            <a:r>
              <a:rPr lang="en"/>
              <a:t>Size to protect younger fish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3872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6d30f30f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6d30f30f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85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6a3a4657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6a3a4657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408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558544" y="-125"/>
            <a:ext cx="953312" cy="5143625"/>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4965100" y="1991825"/>
            <a:ext cx="37044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Google Shape;103;p12"/>
          <p:cNvSpPr/>
          <p:nvPr/>
        </p:nvSpPr>
        <p:spPr>
          <a:xfrm rot="10800000">
            <a:off x="-7161" y="0"/>
            <a:ext cx="9144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2"/>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7"/>
        <p:cNvGrpSpPr/>
        <p:nvPr/>
      </p:nvGrpSpPr>
      <p:grpSpPr>
        <a:xfrm>
          <a:off x="0" y="0"/>
          <a:ext cx="0" cy="0"/>
          <a:chOff x="0" y="0"/>
          <a:chExt cx="0" cy="0"/>
        </a:xfrm>
      </p:grpSpPr>
      <p:sp>
        <p:nvSpPr>
          <p:cNvPr id="18" name="Google Shape;18;p3"/>
          <p:cNvSpPr/>
          <p:nvPr/>
        </p:nvSpPr>
        <p:spPr>
          <a:xfrm>
            <a:off x="24692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22915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2074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19620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2908100" y="-125"/>
            <a:ext cx="6243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b="0">
                <a:solidFill>
                  <a:srgbClr val="FFFFFF"/>
                </a:solidFill>
              </a:defRPr>
            </a:lvl1pPr>
            <a:lvl2pPr lvl="1" rtl="0">
              <a:spcBef>
                <a:spcPts val="0"/>
              </a:spcBef>
              <a:spcAft>
                <a:spcPts val="0"/>
              </a:spcAft>
              <a:buClr>
                <a:srgbClr val="FFFFFF"/>
              </a:buClr>
              <a:buSzPts val="3600"/>
              <a:buNone/>
              <a:defRPr sz="3600" b="0">
                <a:solidFill>
                  <a:srgbClr val="FFFFFF"/>
                </a:solidFill>
              </a:defRPr>
            </a:lvl2pPr>
            <a:lvl3pPr lvl="2" rtl="0">
              <a:spcBef>
                <a:spcPts val="0"/>
              </a:spcBef>
              <a:spcAft>
                <a:spcPts val="0"/>
              </a:spcAft>
              <a:buClr>
                <a:srgbClr val="FFFFFF"/>
              </a:buClr>
              <a:buSzPts val="3600"/>
              <a:buNone/>
              <a:defRPr sz="3600" b="0">
                <a:solidFill>
                  <a:srgbClr val="FFFFFF"/>
                </a:solidFill>
              </a:defRPr>
            </a:lvl3pPr>
            <a:lvl4pPr lvl="3" rtl="0">
              <a:spcBef>
                <a:spcPts val="0"/>
              </a:spcBef>
              <a:spcAft>
                <a:spcPts val="0"/>
              </a:spcAft>
              <a:buClr>
                <a:srgbClr val="FFFFFF"/>
              </a:buClr>
              <a:buSzPts val="3600"/>
              <a:buNone/>
              <a:defRPr sz="3600" b="0">
                <a:solidFill>
                  <a:srgbClr val="FFFFFF"/>
                </a:solidFill>
              </a:defRPr>
            </a:lvl4pPr>
            <a:lvl5pPr lvl="4" rtl="0">
              <a:spcBef>
                <a:spcPts val="0"/>
              </a:spcBef>
              <a:spcAft>
                <a:spcPts val="0"/>
              </a:spcAft>
              <a:buClr>
                <a:srgbClr val="FFFFFF"/>
              </a:buClr>
              <a:buSzPts val="3600"/>
              <a:buNone/>
              <a:defRPr sz="3600" b="0">
                <a:solidFill>
                  <a:srgbClr val="FFFFFF"/>
                </a:solidFill>
              </a:defRPr>
            </a:lvl5pPr>
            <a:lvl6pPr lvl="5" rtl="0">
              <a:spcBef>
                <a:spcPts val="0"/>
              </a:spcBef>
              <a:spcAft>
                <a:spcPts val="0"/>
              </a:spcAft>
              <a:buClr>
                <a:srgbClr val="FFFFFF"/>
              </a:buClr>
              <a:buSzPts val="3600"/>
              <a:buNone/>
              <a:defRPr sz="3600" b="0">
                <a:solidFill>
                  <a:srgbClr val="FFFFFF"/>
                </a:solidFill>
              </a:defRPr>
            </a:lvl6pPr>
            <a:lvl7pPr lvl="6" rtl="0">
              <a:spcBef>
                <a:spcPts val="0"/>
              </a:spcBef>
              <a:spcAft>
                <a:spcPts val="0"/>
              </a:spcAft>
              <a:buClr>
                <a:srgbClr val="FFFFFF"/>
              </a:buClr>
              <a:buSzPts val="3600"/>
              <a:buNone/>
              <a:defRPr sz="3600" b="0">
                <a:solidFill>
                  <a:srgbClr val="FFFFFF"/>
                </a:solidFill>
              </a:defRPr>
            </a:lvl7pPr>
            <a:lvl8pPr lvl="7" rtl="0">
              <a:spcBef>
                <a:spcPts val="0"/>
              </a:spcBef>
              <a:spcAft>
                <a:spcPts val="0"/>
              </a:spcAft>
              <a:buClr>
                <a:srgbClr val="FFFFFF"/>
              </a:buClr>
              <a:buSzPts val="3600"/>
              <a:buNone/>
              <a:defRPr sz="3600" b="0">
                <a:solidFill>
                  <a:srgbClr val="FFFFFF"/>
                </a:solidFill>
              </a:defRPr>
            </a:lvl8pPr>
            <a:lvl9pPr lvl="8" rtl="0">
              <a:spcBef>
                <a:spcPts val="0"/>
              </a:spcBef>
              <a:spcAft>
                <a:spcPts val="0"/>
              </a:spcAft>
              <a:buClr>
                <a:srgbClr val="FFFFFF"/>
              </a:buClr>
              <a:buSzPts val="3600"/>
              <a:buNone/>
              <a:defRPr sz="3600" b="0">
                <a:solidFill>
                  <a:srgbClr val="FFFFFF"/>
                </a:solidFill>
              </a:defRPr>
            </a:lvl9pPr>
          </a:lstStyle>
          <a:p>
            <a:endParaRPr/>
          </a:p>
        </p:txBody>
      </p:sp>
      <p:sp>
        <p:nvSpPr>
          <p:cNvPr id="24" name="Google Shape;24;p3"/>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lstStyle>
            <a:lvl1pPr lvl="0" rtl="0">
              <a:spcBef>
                <a:spcPts val="0"/>
              </a:spcBef>
              <a:spcAft>
                <a:spcPts val="0"/>
              </a:spcAft>
              <a:buSzPts val="1400"/>
              <a:buNone/>
              <a:defRPr sz="1400">
                <a:solidFill>
                  <a:srgbClr val="33CCFF"/>
                </a:solidFill>
              </a:defRPr>
            </a:lvl1pPr>
            <a:lvl2pPr lvl="1" rtl="0">
              <a:spcBef>
                <a:spcPts val="0"/>
              </a:spcBef>
              <a:spcAft>
                <a:spcPts val="0"/>
              </a:spcAft>
              <a:buSzPts val="1400"/>
              <a:buNone/>
              <a:defRPr sz="1400">
                <a:solidFill>
                  <a:srgbClr val="33CCFF"/>
                </a:solidFill>
              </a:defRPr>
            </a:lvl2pPr>
            <a:lvl3pPr lvl="2" rtl="0">
              <a:spcBef>
                <a:spcPts val="0"/>
              </a:spcBef>
              <a:spcAft>
                <a:spcPts val="0"/>
              </a:spcAft>
              <a:buSzPts val="1400"/>
              <a:buNone/>
              <a:defRPr sz="1400">
                <a:solidFill>
                  <a:srgbClr val="33CCFF"/>
                </a:solidFill>
              </a:defRPr>
            </a:lvl3pPr>
            <a:lvl4pPr lvl="3" rtl="0">
              <a:spcBef>
                <a:spcPts val="0"/>
              </a:spcBef>
              <a:spcAft>
                <a:spcPts val="0"/>
              </a:spcAft>
              <a:buSzPts val="1400"/>
              <a:buNone/>
              <a:defRPr sz="1400">
                <a:solidFill>
                  <a:srgbClr val="33CCFF"/>
                </a:solidFill>
              </a:defRPr>
            </a:lvl4pPr>
            <a:lvl5pPr lvl="4" rtl="0">
              <a:spcBef>
                <a:spcPts val="0"/>
              </a:spcBef>
              <a:spcAft>
                <a:spcPts val="0"/>
              </a:spcAft>
              <a:buSzPts val="1400"/>
              <a:buNone/>
              <a:defRPr sz="1400">
                <a:solidFill>
                  <a:srgbClr val="33CCFF"/>
                </a:solidFill>
              </a:defRPr>
            </a:lvl5pPr>
            <a:lvl6pPr lvl="5" rtl="0">
              <a:spcBef>
                <a:spcPts val="0"/>
              </a:spcBef>
              <a:spcAft>
                <a:spcPts val="0"/>
              </a:spcAft>
              <a:buSzPts val="1400"/>
              <a:buNone/>
              <a:defRPr sz="1400">
                <a:solidFill>
                  <a:srgbClr val="33CCFF"/>
                </a:solidFill>
              </a:defRPr>
            </a:lvl6pPr>
            <a:lvl7pPr lvl="6" rtl="0">
              <a:spcBef>
                <a:spcPts val="0"/>
              </a:spcBef>
              <a:spcAft>
                <a:spcPts val="0"/>
              </a:spcAft>
              <a:buSzPts val="1400"/>
              <a:buNone/>
              <a:defRPr sz="1400">
                <a:solidFill>
                  <a:srgbClr val="33CCFF"/>
                </a:solidFill>
              </a:defRPr>
            </a:lvl7pPr>
            <a:lvl8pPr lvl="7" rtl="0">
              <a:spcBef>
                <a:spcPts val="0"/>
              </a:spcBef>
              <a:spcAft>
                <a:spcPts val="0"/>
              </a:spcAft>
              <a:buSzPts val="1400"/>
              <a:buNone/>
              <a:defRPr sz="1400">
                <a:solidFill>
                  <a:srgbClr val="33CCFF"/>
                </a:solidFill>
              </a:defRPr>
            </a:lvl8pPr>
            <a:lvl9pPr lvl="8" rtl="0">
              <a:spcBef>
                <a:spcPts val="0"/>
              </a:spcBef>
              <a:spcAft>
                <a:spcPts val="0"/>
              </a:spcAft>
              <a:buSzPts val="1400"/>
              <a:buNone/>
              <a:defRPr sz="1400">
                <a:solidFill>
                  <a:srgbClr val="33CCFF"/>
                </a:solidFill>
              </a:defRPr>
            </a:lvl9pPr>
          </a:lstStyle>
          <a:p>
            <a:endParaRPr/>
          </a:p>
        </p:txBody>
      </p:sp>
      <p:sp>
        <p:nvSpPr>
          <p:cNvPr id="25" name="Google Shape;25;p3"/>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4"/>
          <p:cNvSpPr/>
          <p:nvPr/>
        </p:nvSpPr>
        <p:spPr>
          <a:xfrm rot="-5400000">
            <a:off x="200" y="877900"/>
            <a:ext cx="658200" cy="6591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body" idx="1"/>
          </p:nvPr>
        </p:nvSpPr>
        <p:spPr>
          <a:xfrm>
            <a:off x="985175" y="766700"/>
            <a:ext cx="4486200" cy="37308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Font typeface="Droid Serif"/>
              <a:buChar char="➝"/>
              <a:defRPr sz="3000" i="1">
                <a:latin typeface="Droid Serif"/>
                <a:ea typeface="Droid Serif"/>
                <a:cs typeface="Droid Serif"/>
                <a:sym typeface="Droid Serif"/>
              </a:defRPr>
            </a:lvl1pPr>
            <a:lvl2pPr marL="914400" lvl="1" indent="-419100" rtl="0">
              <a:spcBef>
                <a:spcPts val="0"/>
              </a:spcBef>
              <a:spcAft>
                <a:spcPts val="0"/>
              </a:spcAft>
              <a:buSzPts val="3000"/>
              <a:buFont typeface="Droid Serif"/>
              <a:buChar char="⇾"/>
              <a:defRPr sz="3000" i="1">
                <a:latin typeface="Droid Serif"/>
                <a:ea typeface="Droid Serif"/>
                <a:cs typeface="Droid Serif"/>
                <a:sym typeface="Droid Serif"/>
              </a:defRPr>
            </a:lvl2pPr>
            <a:lvl3pPr marL="1371600" lvl="2" indent="-419100" rtl="0">
              <a:spcBef>
                <a:spcPts val="0"/>
              </a:spcBef>
              <a:spcAft>
                <a:spcPts val="0"/>
              </a:spcAft>
              <a:buSzPts val="3000"/>
              <a:buFont typeface="Droid Serif"/>
              <a:buChar char="￫"/>
              <a:defRPr sz="3000" i="1">
                <a:latin typeface="Droid Serif"/>
                <a:ea typeface="Droid Serif"/>
                <a:cs typeface="Droid Serif"/>
                <a:sym typeface="Droid Serif"/>
              </a:defRPr>
            </a:lvl3pPr>
            <a:lvl4pPr marL="1828800" lvl="3" indent="-419100" rtl="0">
              <a:spcBef>
                <a:spcPts val="0"/>
              </a:spcBef>
              <a:spcAft>
                <a:spcPts val="0"/>
              </a:spcAft>
              <a:buSzPts val="3000"/>
              <a:buFont typeface="Droid Serif"/>
              <a:buChar char="￫"/>
              <a:defRPr sz="3000" i="1">
                <a:latin typeface="Droid Serif"/>
                <a:ea typeface="Droid Serif"/>
                <a:cs typeface="Droid Serif"/>
                <a:sym typeface="Droid Serif"/>
              </a:defRPr>
            </a:lvl4pPr>
            <a:lvl5pPr marL="2286000" lvl="4" indent="-419100" rtl="0">
              <a:spcBef>
                <a:spcPts val="0"/>
              </a:spcBef>
              <a:spcAft>
                <a:spcPts val="0"/>
              </a:spcAft>
              <a:buSzPts val="3000"/>
              <a:buFont typeface="Droid Serif"/>
              <a:buChar char="￫"/>
              <a:defRPr sz="3000" i="1">
                <a:latin typeface="Droid Serif"/>
                <a:ea typeface="Droid Serif"/>
                <a:cs typeface="Droid Serif"/>
                <a:sym typeface="Droid Serif"/>
              </a:defRPr>
            </a:lvl5pPr>
            <a:lvl6pPr marL="2743200" lvl="5" indent="-419100" rtl="0">
              <a:spcBef>
                <a:spcPts val="0"/>
              </a:spcBef>
              <a:spcAft>
                <a:spcPts val="0"/>
              </a:spcAft>
              <a:buSzPts val="3000"/>
              <a:buFont typeface="Droid Serif"/>
              <a:buChar char="￫"/>
              <a:defRPr sz="3000" i="1">
                <a:latin typeface="Droid Serif"/>
                <a:ea typeface="Droid Serif"/>
                <a:cs typeface="Droid Serif"/>
                <a:sym typeface="Droid Serif"/>
              </a:defRPr>
            </a:lvl6pPr>
            <a:lvl7pPr marL="3200400" lvl="6" indent="-419100" rtl="0">
              <a:spcBef>
                <a:spcPts val="0"/>
              </a:spcBef>
              <a:spcAft>
                <a:spcPts val="0"/>
              </a:spcAft>
              <a:buSzPts val="3000"/>
              <a:buFont typeface="Droid Serif"/>
              <a:buChar char="￫"/>
              <a:defRPr sz="3000" i="1">
                <a:latin typeface="Droid Serif"/>
                <a:ea typeface="Droid Serif"/>
                <a:cs typeface="Droid Serif"/>
                <a:sym typeface="Droid Serif"/>
              </a:defRPr>
            </a:lvl7pPr>
            <a:lvl8pPr marL="3657600" lvl="7" indent="-419100" rtl="0">
              <a:spcBef>
                <a:spcPts val="0"/>
              </a:spcBef>
              <a:spcAft>
                <a:spcPts val="0"/>
              </a:spcAft>
              <a:buSzPts val="3000"/>
              <a:buFont typeface="Droid Serif"/>
              <a:buChar char="￫"/>
              <a:defRPr sz="3000" i="1">
                <a:latin typeface="Droid Serif"/>
                <a:ea typeface="Droid Serif"/>
                <a:cs typeface="Droid Serif"/>
                <a:sym typeface="Droid Serif"/>
              </a:defRPr>
            </a:lvl8pPr>
            <a:lvl9pPr marL="4114800" lvl="8" indent="-419100">
              <a:spcBef>
                <a:spcPts val="0"/>
              </a:spcBef>
              <a:spcAft>
                <a:spcPts val="0"/>
              </a:spcAft>
              <a:buSzPts val="3000"/>
              <a:buFont typeface="Droid Serif"/>
              <a:buChar char="￫"/>
              <a:defRPr sz="3000" i="1">
                <a:latin typeface="Droid Serif"/>
                <a:ea typeface="Droid Serif"/>
                <a:cs typeface="Droid Serif"/>
                <a:sym typeface="Droid Serif"/>
              </a:defRPr>
            </a:lvl9pPr>
          </a:lstStyle>
          <a:p>
            <a:endParaRPr/>
          </a:p>
        </p:txBody>
      </p:sp>
      <p:sp>
        <p:nvSpPr>
          <p:cNvPr id="34" name="Google Shape;34;p4"/>
          <p:cNvSpPr txBox="1"/>
          <p:nvPr/>
        </p:nvSpPr>
        <p:spPr>
          <a:xfrm>
            <a:off x="0" y="785283"/>
            <a:ext cx="6591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FFFF"/>
                </a:solidFill>
                <a:latin typeface="Pontano Sans"/>
                <a:ea typeface="Pontano Sans"/>
                <a:cs typeface="Pontano Sans"/>
                <a:sym typeface="Pontano Sans"/>
              </a:rPr>
              <a:t>“</a:t>
            </a:r>
            <a:endParaRPr sz="7200" b="1">
              <a:solidFill>
                <a:srgbClr val="FFFFFF"/>
              </a:solidFill>
              <a:latin typeface="Pontano Sans"/>
              <a:ea typeface="Pontano Sans"/>
              <a:cs typeface="Pontano Sans"/>
              <a:sym typeface="Pontano Sans"/>
            </a:endParaRPr>
          </a:p>
        </p:txBody>
      </p:sp>
      <p:sp>
        <p:nvSpPr>
          <p:cNvPr id="35" name="Google Shape;35;p4"/>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atin typeface="Droid Serif"/>
                <a:ea typeface="Droid Serif"/>
                <a:cs typeface="Droid Serif"/>
                <a:sym typeface="Droid Serif"/>
              </a:defRPr>
            </a:lvl1pPr>
            <a:lvl2pPr lvl="1">
              <a:buNone/>
              <a:defRPr>
                <a:latin typeface="Droid Serif"/>
                <a:ea typeface="Droid Serif"/>
                <a:cs typeface="Droid Serif"/>
                <a:sym typeface="Droid Serif"/>
              </a:defRPr>
            </a:lvl2pPr>
            <a:lvl3pPr lvl="2">
              <a:buNone/>
              <a:defRPr>
                <a:latin typeface="Droid Serif"/>
                <a:ea typeface="Droid Serif"/>
                <a:cs typeface="Droid Serif"/>
                <a:sym typeface="Droid Serif"/>
              </a:defRPr>
            </a:lvl3pPr>
            <a:lvl4pPr lvl="3">
              <a:buNone/>
              <a:defRPr>
                <a:latin typeface="Droid Serif"/>
                <a:ea typeface="Droid Serif"/>
                <a:cs typeface="Droid Serif"/>
                <a:sym typeface="Droid Serif"/>
              </a:defRPr>
            </a:lvl4pPr>
            <a:lvl5pPr lvl="4">
              <a:buNone/>
              <a:defRPr>
                <a:latin typeface="Droid Serif"/>
                <a:ea typeface="Droid Serif"/>
                <a:cs typeface="Droid Serif"/>
                <a:sym typeface="Droid Serif"/>
              </a:defRPr>
            </a:lvl5pPr>
            <a:lvl6pPr lvl="5">
              <a:buNone/>
              <a:defRPr>
                <a:latin typeface="Droid Serif"/>
                <a:ea typeface="Droid Serif"/>
                <a:cs typeface="Droid Serif"/>
                <a:sym typeface="Droid Serif"/>
              </a:defRPr>
            </a:lvl6pPr>
            <a:lvl7pPr lvl="6">
              <a:buNone/>
              <a:defRPr>
                <a:latin typeface="Droid Serif"/>
                <a:ea typeface="Droid Serif"/>
                <a:cs typeface="Droid Serif"/>
                <a:sym typeface="Droid Serif"/>
              </a:defRPr>
            </a:lvl7pPr>
            <a:lvl8pPr lvl="7">
              <a:buNone/>
              <a:defRPr>
                <a:latin typeface="Droid Serif"/>
                <a:ea typeface="Droid Serif"/>
                <a:cs typeface="Droid Serif"/>
                <a:sym typeface="Droid Serif"/>
              </a:defRPr>
            </a:lvl8pPr>
            <a:lvl9pPr lvl="8">
              <a:buNone/>
              <a:defRPr>
                <a:latin typeface="Droid Serif"/>
                <a:ea typeface="Droid Serif"/>
                <a:cs typeface="Droid Serif"/>
                <a:sym typeface="Droid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
        <p:cNvGrpSpPr/>
        <p:nvPr/>
      </p:nvGrpSpPr>
      <p:grpSpPr>
        <a:xfrm>
          <a:off x="0" y="0"/>
          <a:ext cx="0" cy="0"/>
          <a:chOff x="0" y="0"/>
          <a:chExt cx="0" cy="0"/>
        </a:xfrm>
      </p:grpSpPr>
      <p:sp>
        <p:nvSpPr>
          <p:cNvPr id="37" name="Google Shape;37;p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Google Shape;44;p5"/>
          <p:cNvSpPr txBox="1">
            <a:spLocks noGrp="1"/>
          </p:cNvSpPr>
          <p:nvPr>
            <p:ph type="body" idx="1"/>
          </p:nvPr>
        </p:nvSpPr>
        <p:spPr>
          <a:xfrm>
            <a:off x="457200" y="1406944"/>
            <a:ext cx="5301300" cy="3161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5" name="Google Shape;45;p5"/>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457200"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5" name="Google Shape;55;p6"/>
          <p:cNvSpPr txBox="1">
            <a:spLocks noGrp="1"/>
          </p:cNvSpPr>
          <p:nvPr>
            <p:ph type="body" idx="2"/>
          </p:nvPr>
        </p:nvSpPr>
        <p:spPr>
          <a:xfrm>
            <a:off x="3185326"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6" name="Google Shape;56;p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7"/>
        <p:cNvGrpSpPr/>
        <p:nvPr/>
      </p:nvGrpSpPr>
      <p:grpSpPr>
        <a:xfrm>
          <a:off x="0" y="0"/>
          <a:ext cx="0" cy="0"/>
          <a:chOff x="0" y="0"/>
          <a:chExt cx="0" cy="0"/>
        </a:xfrm>
      </p:grpSpPr>
      <p:sp>
        <p:nvSpPr>
          <p:cNvPr id="58" name="Google Shape;58;p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5" name="Google Shape;65;p7"/>
          <p:cNvSpPr txBox="1">
            <a:spLocks noGrp="1"/>
          </p:cNvSpPr>
          <p:nvPr>
            <p:ph type="body" idx="1"/>
          </p:nvPr>
        </p:nvSpPr>
        <p:spPr>
          <a:xfrm>
            <a:off x="457200"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6" name="Google Shape;66;p7"/>
          <p:cNvSpPr txBox="1">
            <a:spLocks noGrp="1"/>
          </p:cNvSpPr>
          <p:nvPr>
            <p:ph type="body" idx="2"/>
          </p:nvPr>
        </p:nvSpPr>
        <p:spPr>
          <a:xfrm>
            <a:off x="2253487"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7" name="Google Shape;67;p7"/>
          <p:cNvSpPr txBox="1">
            <a:spLocks noGrp="1"/>
          </p:cNvSpPr>
          <p:nvPr>
            <p:ph type="body" idx="3"/>
          </p:nvPr>
        </p:nvSpPr>
        <p:spPr>
          <a:xfrm>
            <a:off x="4049775"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8" name="Google Shape;68;p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8"/>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7" name="Google Shape;77;p8"/>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image">
  <p:cSld name="TITLE_ONLY_1">
    <p:spTree>
      <p:nvGrpSpPr>
        <p:cNvPr id="1" name="Shape 78"/>
        <p:cNvGrpSpPr/>
        <p:nvPr/>
      </p:nvGrpSpPr>
      <p:grpSpPr>
        <a:xfrm>
          <a:off x="0" y="0"/>
          <a:ext cx="0" cy="0"/>
          <a:chOff x="0" y="0"/>
          <a:chExt cx="0" cy="0"/>
        </a:xfrm>
      </p:grpSpPr>
      <p:sp>
        <p:nvSpPr>
          <p:cNvPr id="79" name="Google Shape;79;p9"/>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9"/>
          <p:cNvGrpSpPr/>
          <p:nvPr/>
        </p:nvGrpSpPr>
        <p:grpSpPr>
          <a:xfrm rot="10800000" flipH="1">
            <a:off x="4095344" y="-125"/>
            <a:ext cx="953312" cy="5143625"/>
            <a:chOff x="1962000" y="-125"/>
            <a:chExt cx="953312" cy="5143625"/>
          </a:xfrm>
        </p:grpSpPr>
        <p:sp>
          <p:nvSpPr>
            <p:cNvPr id="81" name="Google Shape;81;p9"/>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9"/>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title"/>
          </p:nvPr>
        </p:nvSpPr>
        <p:spPr>
          <a:xfrm>
            <a:off x="457200" y="751550"/>
            <a:ext cx="3142200" cy="7278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7" name="Google Shape;87;p9"/>
          <p:cNvSpPr txBox="1">
            <a:spLocks noGrp="1"/>
          </p:cNvSpPr>
          <p:nvPr>
            <p:ph type="sldNum" idx="12"/>
          </p:nvPr>
        </p:nvSpPr>
        <p:spPr>
          <a:xfrm>
            <a:off x="844305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9"/>
          <p:cNvSpPr txBox="1">
            <a:spLocks noGrp="1"/>
          </p:cNvSpPr>
          <p:nvPr>
            <p:ph type="body" idx="1"/>
          </p:nvPr>
        </p:nvSpPr>
        <p:spPr>
          <a:xfrm>
            <a:off x="457200" y="1725427"/>
            <a:ext cx="3142200" cy="2650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363175" y="4253900"/>
            <a:ext cx="72393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sp>
        <p:nvSpPr>
          <p:cNvPr id="91" name="Google Shape;91;p10"/>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63300"/>
            <a:ext cx="5301300" cy="727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1pPr>
            <a:lvl2pPr lvl="1">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2pPr>
            <a:lvl3pPr lvl="2">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3pPr>
            <a:lvl4pPr lvl="3">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4pPr>
            <a:lvl5pPr lvl="4">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5pPr>
            <a:lvl6pPr lvl="5">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6pPr>
            <a:lvl7pPr lvl="6">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7pPr>
            <a:lvl8pPr lvl="7">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8pPr>
            <a:lvl9pPr lvl="8">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9pPr>
          </a:lstStyle>
          <a:p>
            <a:endParaRPr/>
          </a:p>
        </p:txBody>
      </p:sp>
      <p:sp>
        <p:nvSpPr>
          <p:cNvPr id="7" name="Google Shape;7;p1"/>
          <p:cNvSpPr txBox="1">
            <a:spLocks noGrp="1"/>
          </p:cNvSpPr>
          <p:nvPr>
            <p:ph type="body" idx="1"/>
          </p:nvPr>
        </p:nvSpPr>
        <p:spPr>
          <a:xfrm>
            <a:off x="457200" y="1406944"/>
            <a:ext cx="5301300" cy="31614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1pPr>
            <a:lvl2pPr marL="914400" lvl="1"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2pPr>
            <a:lvl3pPr marL="1371600" lvl="2"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3pPr>
            <a:lvl4pPr marL="1828800" lvl="3"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4pPr>
            <a:lvl5pPr marL="2286000" lvl="4"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5pPr>
            <a:lvl6pPr marL="2743200" lvl="5"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6pPr>
            <a:lvl7pPr marL="3200400" lvl="6"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7pPr>
            <a:lvl8pPr marL="3657600" lvl="7"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8pPr>
            <a:lvl9pPr marL="4114800" lvl="8"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56062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33CCFF"/>
                </a:solidFill>
                <a:latin typeface="Pontano Sans"/>
                <a:ea typeface="Pontano Sans"/>
                <a:cs typeface="Pontano Sans"/>
                <a:sym typeface="Pontano Sans"/>
              </a:defRPr>
            </a:lvl1pPr>
            <a:lvl2pPr lvl="1" algn="r">
              <a:buNone/>
              <a:defRPr sz="1200">
                <a:solidFill>
                  <a:srgbClr val="33CCFF"/>
                </a:solidFill>
                <a:latin typeface="Pontano Sans"/>
                <a:ea typeface="Pontano Sans"/>
                <a:cs typeface="Pontano Sans"/>
                <a:sym typeface="Pontano Sans"/>
              </a:defRPr>
            </a:lvl2pPr>
            <a:lvl3pPr lvl="2" algn="r">
              <a:buNone/>
              <a:defRPr sz="1200">
                <a:solidFill>
                  <a:srgbClr val="33CCFF"/>
                </a:solidFill>
                <a:latin typeface="Pontano Sans"/>
                <a:ea typeface="Pontano Sans"/>
                <a:cs typeface="Pontano Sans"/>
                <a:sym typeface="Pontano Sans"/>
              </a:defRPr>
            </a:lvl3pPr>
            <a:lvl4pPr lvl="3" algn="r">
              <a:buNone/>
              <a:defRPr sz="1200">
                <a:solidFill>
                  <a:srgbClr val="33CCFF"/>
                </a:solidFill>
                <a:latin typeface="Pontano Sans"/>
                <a:ea typeface="Pontano Sans"/>
                <a:cs typeface="Pontano Sans"/>
                <a:sym typeface="Pontano Sans"/>
              </a:defRPr>
            </a:lvl4pPr>
            <a:lvl5pPr lvl="4" algn="r">
              <a:buNone/>
              <a:defRPr sz="1200">
                <a:solidFill>
                  <a:srgbClr val="33CCFF"/>
                </a:solidFill>
                <a:latin typeface="Pontano Sans"/>
                <a:ea typeface="Pontano Sans"/>
                <a:cs typeface="Pontano Sans"/>
                <a:sym typeface="Pontano Sans"/>
              </a:defRPr>
            </a:lvl5pPr>
            <a:lvl6pPr lvl="5" algn="r">
              <a:buNone/>
              <a:defRPr sz="1200">
                <a:solidFill>
                  <a:srgbClr val="33CCFF"/>
                </a:solidFill>
                <a:latin typeface="Pontano Sans"/>
                <a:ea typeface="Pontano Sans"/>
                <a:cs typeface="Pontano Sans"/>
                <a:sym typeface="Pontano Sans"/>
              </a:defRPr>
            </a:lvl6pPr>
            <a:lvl7pPr lvl="6" algn="r">
              <a:buNone/>
              <a:defRPr sz="1200">
                <a:solidFill>
                  <a:srgbClr val="33CCFF"/>
                </a:solidFill>
                <a:latin typeface="Pontano Sans"/>
                <a:ea typeface="Pontano Sans"/>
                <a:cs typeface="Pontano Sans"/>
                <a:sym typeface="Pontano Sans"/>
              </a:defRPr>
            </a:lvl7pPr>
            <a:lvl8pPr lvl="7" algn="r">
              <a:buNone/>
              <a:defRPr sz="1200">
                <a:solidFill>
                  <a:srgbClr val="33CCFF"/>
                </a:solidFill>
                <a:latin typeface="Pontano Sans"/>
                <a:ea typeface="Pontano Sans"/>
                <a:cs typeface="Pontano Sans"/>
                <a:sym typeface="Pontano Sans"/>
              </a:defRPr>
            </a:lvl8pPr>
            <a:lvl9pPr lvl="8" algn="r">
              <a:buNone/>
              <a:defRPr sz="1200">
                <a:solidFill>
                  <a:srgbClr val="33CCFF"/>
                </a:solidFill>
                <a:latin typeface="Pontano Sans"/>
                <a:ea typeface="Pontano Sans"/>
                <a:cs typeface="Pontano Sans"/>
                <a:sym typeface="Pontan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3"/>
          <p:cNvSpPr txBox="1">
            <a:spLocks noGrp="1"/>
          </p:cNvSpPr>
          <p:nvPr>
            <p:ph type="ctrTitle"/>
          </p:nvPr>
        </p:nvSpPr>
        <p:spPr>
          <a:xfrm>
            <a:off x="4942240" y="848825"/>
            <a:ext cx="431606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Striped </a:t>
            </a:r>
            <a:r>
              <a:rPr lang="en" dirty="0" smtClean="0"/>
              <a:t>bass</a:t>
            </a:r>
            <a:r>
              <a:rPr lang="en-US" dirty="0" smtClean="0"/>
              <a:t>: Predators and Prey</a:t>
            </a:r>
            <a:r>
              <a:rPr lang="en" dirty="0" smtClean="0"/>
              <a:t> </a:t>
            </a:r>
            <a:endParaRPr dirty="0"/>
          </a:p>
        </p:txBody>
      </p:sp>
      <p:pic>
        <p:nvPicPr>
          <p:cNvPr id="114" name="Google Shape;114;p13"/>
          <p:cNvPicPr preferRelativeResize="0"/>
          <p:nvPr/>
        </p:nvPicPr>
        <p:blipFill>
          <a:blip r:embed="rId4">
            <a:alphaModFix/>
          </a:blip>
          <a:stretch>
            <a:fillRect/>
          </a:stretch>
        </p:blipFill>
        <p:spPr>
          <a:xfrm>
            <a:off x="5285875" y="2881521"/>
            <a:ext cx="2593328" cy="1159800"/>
          </a:xfrm>
          <a:prstGeom prst="rect">
            <a:avLst/>
          </a:prstGeom>
          <a:noFill/>
          <a:ln>
            <a:noFill/>
          </a:ln>
        </p:spPr>
      </p:pic>
      <p:sp>
        <p:nvSpPr>
          <p:cNvPr id="2" name="TextBox 1"/>
          <p:cNvSpPr txBox="1"/>
          <p:nvPr/>
        </p:nvSpPr>
        <p:spPr>
          <a:xfrm>
            <a:off x="1953334" y="5593976"/>
            <a:ext cx="5237331" cy="646331"/>
          </a:xfrm>
          <a:prstGeom prst="rect">
            <a:avLst/>
          </a:prstGeom>
          <a:noFill/>
        </p:spPr>
        <p:txBody>
          <a:bodyPr wrap="none" rtlCol="0">
            <a:spAutoFit/>
          </a:bodyPr>
          <a:lstStyle/>
          <a:p>
            <a:pPr lvl="0"/>
            <a:r>
              <a:rPr lang="en-US" sz="1800" b="1" dirty="0" smtClean="0"/>
              <a:t>Kiera Murphy, </a:t>
            </a:r>
            <a:r>
              <a:rPr lang="en-US" sz="1800" b="1" dirty="0"/>
              <a:t>Lincoln School, Providence, RI </a:t>
            </a:r>
          </a:p>
          <a:p>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Striped bass migration </a:t>
            </a:r>
            <a:endParaRPr/>
          </a:p>
        </p:txBody>
      </p:sp>
      <p:sp>
        <p:nvSpPr>
          <p:cNvPr id="215" name="Google Shape;215;p22"/>
          <p:cNvSpPr txBox="1">
            <a:spLocks noGrp="1"/>
          </p:cNvSpPr>
          <p:nvPr>
            <p:ph type="body" idx="1"/>
          </p:nvPr>
        </p:nvSpPr>
        <p:spPr>
          <a:xfrm>
            <a:off x="75000" y="1291100"/>
            <a:ext cx="4653600" cy="3845700"/>
          </a:xfrm>
          <a:prstGeom prst="rect">
            <a:avLst/>
          </a:prstGeom>
        </p:spPr>
        <p:txBody>
          <a:bodyPr spcFirstLastPara="1" wrap="square" lIns="91425" tIns="91425" rIns="91425" bIns="91425" anchor="t" anchorCtr="0">
            <a:noAutofit/>
          </a:bodyPr>
          <a:lstStyle/>
          <a:p>
            <a:pPr indent="-317500">
              <a:buSzPts val="1400"/>
              <a:buFont typeface="Pontano Sans"/>
              <a:buChar char="-"/>
            </a:pPr>
            <a:r>
              <a:rPr lang="en" sz="1400" dirty="0"/>
              <a:t>Migrate during the spring and </a:t>
            </a:r>
            <a:r>
              <a:rPr lang="en-US" sz="1400" dirty="0" smtClean="0"/>
              <a:t>early </a:t>
            </a:r>
            <a:r>
              <a:rPr lang="en" sz="1400" dirty="0" smtClean="0"/>
              <a:t>summer </a:t>
            </a:r>
            <a:r>
              <a:rPr lang="en" sz="1400" dirty="0"/>
              <a:t>to fresh water to </a:t>
            </a:r>
            <a:r>
              <a:rPr lang="en" sz="1400" dirty="0" smtClean="0"/>
              <a:t>reproduce</a:t>
            </a:r>
            <a:r>
              <a:rPr lang="en-US" sz="1400" dirty="0" smtClean="0"/>
              <a:t>.</a:t>
            </a:r>
            <a:r>
              <a:rPr lang="en" sz="1400" dirty="0" smtClean="0"/>
              <a:t> </a:t>
            </a:r>
            <a:endParaRPr lang="en" sz="1400" dirty="0"/>
          </a:p>
          <a:p>
            <a:pPr marL="457200" lvl="0" indent="-317500" algn="l" rtl="0">
              <a:spcBef>
                <a:spcPts val="0"/>
              </a:spcBef>
              <a:spcAft>
                <a:spcPts val="0"/>
              </a:spcAft>
              <a:buSzPts val="1400"/>
              <a:buChar char="-"/>
            </a:pPr>
            <a:r>
              <a:rPr lang="en-US" sz="1400" dirty="0" smtClean="0"/>
              <a:t>After spawning, the fish </a:t>
            </a:r>
            <a:r>
              <a:rPr lang="en" sz="1400" dirty="0" smtClean="0"/>
              <a:t>migrate north</a:t>
            </a:r>
            <a:r>
              <a:rPr lang="en-US" sz="1400" dirty="0" smtClean="0"/>
              <a:t>.</a:t>
            </a:r>
            <a:r>
              <a:rPr lang="en" sz="1400" dirty="0" smtClean="0"/>
              <a:t> </a:t>
            </a:r>
            <a:endParaRPr sz="1400" dirty="0"/>
          </a:p>
          <a:p>
            <a:pPr marL="457200" lvl="0" indent="-317500" algn="l" rtl="0">
              <a:spcBef>
                <a:spcPts val="0"/>
              </a:spcBef>
              <a:spcAft>
                <a:spcPts val="0"/>
              </a:spcAft>
              <a:buSzPts val="1400"/>
              <a:buChar char="-"/>
            </a:pPr>
            <a:r>
              <a:rPr lang="en-US" sz="1400" dirty="0" smtClean="0"/>
              <a:t>In the fall </a:t>
            </a:r>
            <a:r>
              <a:rPr lang="en" sz="1400" dirty="0" smtClean="0"/>
              <a:t>the</a:t>
            </a:r>
            <a:r>
              <a:rPr lang="en-US" sz="1400" dirty="0" smtClean="0"/>
              <a:t>y</a:t>
            </a:r>
            <a:r>
              <a:rPr lang="en" sz="1400" dirty="0" smtClean="0"/>
              <a:t> </a:t>
            </a:r>
            <a:r>
              <a:rPr lang="en" sz="1400" dirty="0"/>
              <a:t>migrate to the south part of the east coast </a:t>
            </a:r>
            <a:endParaRPr sz="1400" dirty="0"/>
          </a:p>
          <a:p>
            <a:pPr marL="457200" lvl="0" indent="-317500" algn="l" rtl="0">
              <a:spcBef>
                <a:spcPts val="0"/>
              </a:spcBef>
              <a:spcAft>
                <a:spcPts val="0"/>
              </a:spcAft>
              <a:buSzPts val="1400"/>
              <a:buChar char="-"/>
            </a:pPr>
            <a:r>
              <a:rPr lang="en-US" sz="1400" dirty="0" smtClean="0"/>
              <a:t>Temperature is thought to trigger migration although other environmental factors might be involved.</a:t>
            </a:r>
            <a:endParaRPr sz="1400" dirty="0"/>
          </a:p>
          <a:p>
            <a:pPr marL="457200" lvl="0" indent="-317500" algn="l" rtl="0">
              <a:spcBef>
                <a:spcPts val="0"/>
              </a:spcBef>
              <a:spcAft>
                <a:spcPts val="0"/>
              </a:spcAft>
              <a:buSzPts val="1400"/>
              <a:buChar char="-"/>
            </a:pPr>
            <a:r>
              <a:rPr lang="en" sz="1400" dirty="0"/>
              <a:t>Storm and weather condition can affect the striped bass </a:t>
            </a:r>
            <a:r>
              <a:rPr lang="en" sz="1400" dirty="0" smtClean="0"/>
              <a:t>migration</a:t>
            </a:r>
            <a:r>
              <a:rPr lang="en-US" sz="1400" dirty="0" smtClean="0"/>
              <a:t>.</a:t>
            </a:r>
            <a:r>
              <a:rPr lang="en" sz="1400" dirty="0" smtClean="0"/>
              <a:t> </a:t>
            </a:r>
            <a:endParaRPr sz="1400" dirty="0"/>
          </a:p>
          <a:p>
            <a:pPr marL="457200" lvl="0" indent="-317500" algn="l" rtl="0">
              <a:spcBef>
                <a:spcPts val="0"/>
              </a:spcBef>
              <a:spcAft>
                <a:spcPts val="0"/>
              </a:spcAft>
              <a:buSzPts val="1400"/>
              <a:buChar char="-"/>
            </a:pPr>
            <a:r>
              <a:rPr lang="en-US" sz="1400" dirty="0" smtClean="0"/>
              <a:t>Food availability determines where striped bass migrate.</a:t>
            </a:r>
            <a:endParaRPr sz="1400" dirty="0"/>
          </a:p>
        </p:txBody>
      </p:sp>
      <p:sp>
        <p:nvSpPr>
          <p:cNvPr id="216" name="Google Shape;216;p22"/>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17" name="Google Shape;217;p22"/>
          <p:cNvPicPr preferRelativeResize="0"/>
          <p:nvPr/>
        </p:nvPicPr>
        <p:blipFill>
          <a:blip r:embed="rId3">
            <a:alphaModFix/>
          </a:blip>
          <a:stretch>
            <a:fillRect/>
          </a:stretch>
        </p:blipFill>
        <p:spPr>
          <a:xfrm>
            <a:off x="5197750" y="446200"/>
            <a:ext cx="3711550" cy="42510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23" name="Google Shape;223;p23"/>
          <p:cNvSpPr txBox="1"/>
          <p:nvPr/>
        </p:nvSpPr>
        <p:spPr>
          <a:xfrm>
            <a:off x="283950" y="305775"/>
            <a:ext cx="8223000" cy="24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0" b="1" dirty="0" smtClean="0">
                <a:solidFill>
                  <a:schemeClr val="lt1"/>
                </a:solidFill>
                <a:latin typeface="Bree Serif"/>
                <a:ea typeface="Bree Serif"/>
                <a:cs typeface="Bree Serif"/>
                <a:sym typeface="Bree Serif"/>
              </a:rPr>
              <a:t>    </a:t>
            </a:r>
            <a:r>
              <a:rPr lang="en" sz="15000" b="1" dirty="0" smtClean="0">
                <a:solidFill>
                  <a:schemeClr val="lt1"/>
                </a:solidFill>
                <a:latin typeface="Bree Serif"/>
                <a:ea typeface="Bree Serif"/>
                <a:cs typeface="Bree Serif"/>
                <a:sym typeface="Bree Serif"/>
              </a:rPr>
              <a:t>Your</a:t>
            </a:r>
            <a:endParaRPr lang="en-US" sz="15000" b="1" dirty="0" smtClean="0">
              <a:solidFill>
                <a:schemeClr val="lt1"/>
              </a:solidFill>
              <a:latin typeface="Bree Serif"/>
              <a:ea typeface="Bree Serif"/>
              <a:cs typeface="Bree Serif"/>
              <a:sym typeface="Bree Serif"/>
            </a:endParaRPr>
          </a:p>
          <a:p>
            <a:pPr marL="0" lvl="0" indent="0" algn="l" rtl="0">
              <a:spcBef>
                <a:spcPts val="0"/>
              </a:spcBef>
              <a:spcAft>
                <a:spcPts val="0"/>
              </a:spcAft>
              <a:buNone/>
            </a:pPr>
            <a:r>
              <a:rPr lang="en" sz="15000" b="1" dirty="0" smtClean="0">
                <a:solidFill>
                  <a:schemeClr val="lt1"/>
                </a:solidFill>
                <a:latin typeface="Bree Serif"/>
                <a:ea typeface="Bree Serif"/>
                <a:cs typeface="Bree Serif"/>
                <a:sym typeface="Bree Serif"/>
              </a:rPr>
              <a:t> </a:t>
            </a:r>
            <a:r>
              <a:rPr lang="en-US" sz="15000" b="1" dirty="0" smtClean="0">
                <a:solidFill>
                  <a:schemeClr val="lt1"/>
                </a:solidFill>
                <a:latin typeface="Bree Serif"/>
                <a:ea typeface="Bree Serif"/>
                <a:cs typeface="Bree Serif"/>
                <a:sym typeface="Bree Serif"/>
              </a:rPr>
              <a:t>    </a:t>
            </a:r>
            <a:r>
              <a:rPr lang="en" sz="15000" b="1" dirty="0" smtClean="0">
                <a:solidFill>
                  <a:schemeClr val="lt1"/>
                </a:solidFill>
                <a:latin typeface="Bree Serif"/>
                <a:ea typeface="Bree Serif"/>
                <a:cs typeface="Bree Serif"/>
                <a:sym typeface="Bree Serif"/>
              </a:rPr>
              <a:t>turn </a:t>
            </a:r>
            <a:endParaRPr sz="15000" b="1" dirty="0">
              <a:solidFill>
                <a:schemeClr val="lt1"/>
              </a:solidFill>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412377" y="0"/>
            <a:ext cx="5988424" cy="727800"/>
          </a:xfrm>
          <a:prstGeom prst="rect">
            <a:avLst/>
          </a:prstGeom>
        </p:spPr>
        <p:txBody>
          <a:bodyPr spcFirstLastPara="1" wrap="square" lIns="91425" tIns="91425" rIns="91425" bIns="91425" anchor="b" anchorCtr="0">
            <a:noAutofit/>
          </a:bodyPr>
          <a:lstStyle/>
          <a:p>
            <a:pPr lvl="0"/>
            <a:r>
              <a:rPr lang="en-US" smtClean="0"/>
              <a:t>   </a:t>
            </a:r>
            <a:r>
              <a:rPr lang="en" dirty="0" smtClean="0"/>
              <a:t>Group </a:t>
            </a:r>
            <a:r>
              <a:rPr lang="en-US" dirty="0" smtClean="0"/>
              <a:t>one</a:t>
            </a:r>
            <a:r>
              <a:rPr lang="en" dirty="0" smtClean="0"/>
              <a:t>- osprey</a:t>
            </a:r>
            <a:r>
              <a:rPr lang="en-US" dirty="0"/>
              <a:t>( </a:t>
            </a:r>
            <a:r>
              <a:rPr lang="en-US" i="1" dirty="0"/>
              <a:t>Pandion </a:t>
            </a:r>
            <a:r>
              <a:rPr lang="en-US" i="1" dirty="0" err="1"/>
              <a:t>haliaetus</a:t>
            </a:r>
            <a:r>
              <a:rPr lang="en-US" dirty="0"/>
              <a:t>) </a:t>
            </a:r>
            <a:r>
              <a:rPr lang="en" dirty="0" smtClean="0"/>
              <a:t> </a:t>
            </a:r>
            <a:endParaRPr dirty="0"/>
          </a:p>
        </p:txBody>
      </p:sp>
      <p:sp>
        <p:nvSpPr>
          <p:cNvPr id="229" name="Google Shape;229;p24"/>
          <p:cNvSpPr txBox="1">
            <a:spLocks noGrp="1"/>
          </p:cNvSpPr>
          <p:nvPr>
            <p:ph type="body" idx="1"/>
          </p:nvPr>
        </p:nvSpPr>
        <p:spPr>
          <a:xfrm>
            <a:off x="522145" y="514240"/>
            <a:ext cx="5301300" cy="4992000"/>
          </a:xfrm>
          <a:prstGeom prst="rect">
            <a:avLst/>
          </a:prstGeom>
        </p:spPr>
        <p:txBody>
          <a:bodyPr spcFirstLastPara="1" wrap="square" lIns="91425" tIns="91425" rIns="91425" bIns="91425" anchor="t" anchorCtr="0">
            <a:noAutofit/>
          </a:bodyPr>
          <a:lstStyle/>
          <a:p>
            <a:r>
              <a:rPr lang="en-US" sz="1600" dirty="0"/>
              <a:t>What is an osprey and what makes it unique compared to other raptors?  </a:t>
            </a:r>
          </a:p>
          <a:p>
            <a:r>
              <a:rPr lang="en-US" sz="1600" dirty="0"/>
              <a:t>Where do osprey live on the East Coast and where do they migrate? How does the osprey migration compare with the striped bass migration?</a:t>
            </a:r>
          </a:p>
          <a:p>
            <a:r>
              <a:rPr lang="en-US" sz="1600" dirty="0"/>
              <a:t>Are there different populations of osprey found around the world?  Where do the different populations migrate?</a:t>
            </a:r>
          </a:p>
          <a:p>
            <a:r>
              <a:rPr lang="en-US" sz="1600" dirty="0"/>
              <a:t>What are the osprey prey and predators?</a:t>
            </a:r>
          </a:p>
          <a:p>
            <a:r>
              <a:rPr lang="en-US" sz="1600" dirty="0"/>
              <a:t>What is the current number of osprey? </a:t>
            </a:r>
          </a:p>
          <a:p>
            <a:r>
              <a:rPr lang="en-US" sz="1600" dirty="0"/>
              <a:t>Where are osprey located on the food chain? </a:t>
            </a:r>
          </a:p>
          <a:p>
            <a:r>
              <a:rPr lang="en-US" sz="1600" dirty="0"/>
              <a:t>What would happen if the osprey population decreases? How would this affect the striped bass? </a:t>
            </a:r>
          </a:p>
          <a:p>
            <a:r>
              <a:rPr lang="en-US" sz="1600" dirty="0"/>
              <a:t>Are osprey hunted? Are they endangered? </a:t>
            </a:r>
          </a:p>
          <a:p>
            <a:r>
              <a:rPr lang="en-US" sz="1600" dirty="0"/>
              <a:t>What do striped bass and osprey have in common given that one lives in the water and the other lives on land? </a:t>
            </a:r>
          </a:p>
          <a:p>
            <a:pPr marL="0" lvl="0" indent="0" algn="l" rtl="0">
              <a:spcBef>
                <a:spcPts val="600"/>
              </a:spcBef>
              <a:spcAft>
                <a:spcPts val="0"/>
              </a:spcAft>
              <a:buNone/>
            </a:pPr>
            <a:endParaRPr sz="1600" dirty="0"/>
          </a:p>
          <a:p>
            <a:pPr marL="0" lvl="0" indent="0" algn="l" rtl="0">
              <a:spcBef>
                <a:spcPts val="600"/>
              </a:spcBef>
              <a:spcAft>
                <a:spcPts val="0"/>
              </a:spcAft>
              <a:buNone/>
            </a:pPr>
            <a:endParaRPr sz="1600" dirty="0"/>
          </a:p>
        </p:txBody>
      </p:sp>
      <p:sp>
        <p:nvSpPr>
          <p:cNvPr id="230" name="Google Shape;230;p24"/>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0" y="0"/>
            <a:ext cx="637794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   </a:t>
            </a:r>
            <a:r>
              <a:rPr lang="en" dirty="0" smtClean="0"/>
              <a:t>Group </a:t>
            </a:r>
            <a:r>
              <a:rPr lang="en-US" dirty="0" smtClean="0"/>
              <a:t>two: Menhaden (</a:t>
            </a:r>
            <a:r>
              <a:rPr lang="en-US" i="1" dirty="0" err="1" smtClean="0"/>
              <a:t>Brevoortia</a:t>
            </a:r>
            <a:r>
              <a:rPr lang="en-US" i="1" dirty="0" smtClean="0"/>
              <a:t> </a:t>
            </a:r>
            <a:r>
              <a:rPr lang="en-US" i="1" dirty="0" err="1" smtClean="0"/>
              <a:t>patronus</a:t>
            </a:r>
            <a:r>
              <a:rPr lang="en-US" dirty="0" smtClean="0"/>
              <a:t>)</a:t>
            </a:r>
            <a:endParaRPr dirty="0"/>
          </a:p>
        </p:txBody>
      </p:sp>
      <p:sp>
        <p:nvSpPr>
          <p:cNvPr id="236" name="Google Shape;236;p25"/>
          <p:cNvSpPr txBox="1">
            <a:spLocks noGrp="1"/>
          </p:cNvSpPr>
          <p:nvPr>
            <p:ph type="body" idx="1"/>
          </p:nvPr>
        </p:nvSpPr>
        <p:spPr>
          <a:xfrm>
            <a:off x="282115" y="540530"/>
            <a:ext cx="5301300" cy="4276500"/>
          </a:xfrm>
          <a:prstGeom prst="rect">
            <a:avLst/>
          </a:prstGeom>
        </p:spPr>
        <p:txBody>
          <a:bodyPr spcFirstLastPara="1" wrap="square" lIns="91425" tIns="91425" rIns="91425" bIns="91425" anchor="t" anchorCtr="0">
            <a:noAutofit/>
          </a:bodyPr>
          <a:lstStyle/>
          <a:p>
            <a:r>
              <a:rPr lang="en-US" dirty="0" smtClean="0"/>
              <a:t>What </a:t>
            </a:r>
            <a:r>
              <a:rPr lang="en-US" dirty="0"/>
              <a:t>do menhaden eat? </a:t>
            </a:r>
          </a:p>
          <a:p>
            <a:r>
              <a:rPr lang="en-US" dirty="0"/>
              <a:t>What are menhaden’s prey and predators?</a:t>
            </a:r>
          </a:p>
          <a:p>
            <a:r>
              <a:rPr lang="en-US" dirty="0"/>
              <a:t>Where are menhaden found along the Atlantic Coast during each season? Include the depth at which they are found? </a:t>
            </a:r>
          </a:p>
          <a:p>
            <a:r>
              <a:rPr lang="en-US" dirty="0" smtClean="0"/>
              <a:t>Do </a:t>
            </a:r>
            <a:r>
              <a:rPr lang="en-US" dirty="0"/>
              <a:t>the striped bass and menhaden have any prey or predators in common? </a:t>
            </a:r>
          </a:p>
          <a:p>
            <a:r>
              <a:rPr lang="en-US" dirty="0"/>
              <a:t>Do menhaden migrate? How is their migration similar and different from the striped bass? </a:t>
            </a:r>
          </a:p>
          <a:p>
            <a:r>
              <a:rPr lang="en-US" dirty="0"/>
              <a:t>Where are menhaden on the food chain compared to striped bass?</a:t>
            </a:r>
          </a:p>
          <a:p>
            <a:r>
              <a:rPr lang="en-US" dirty="0"/>
              <a:t>What commercial products are made of menhaden?  What happens to the striped bass food web if the </a:t>
            </a:r>
            <a:r>
              <a:rPr lang="en-US" dirty="0" smtClean="0"/>
              <a:t>menhaden </a:t>
            </a:r>
            <a:r>
              <a:rPr lang="en-US" dirty="0"/>
              <a:t>are overfished?</a:t>
            </a:r>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237" name="Google Shape;237;p25"/>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125506" y="161365"/>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      </a:t>
            </a:r>
            <a:r>
              <a:rPr lang="en" dirty="0" smtClean="0"/>
              <a:t>Group </a:t>
            </a:r>
            <a:r>
              <a:rPr lang="en-US" dirty="0" smtClean="0"/>
              <a:t>three: </a:t>
            </a:r>
            <a:r>
              <a:rPr lang="en-US" dirty="0"/>
              <a:t>S</a:t>
            </a:r>
            <a:r>
              <a:rPr lang="en" dirty="0" smtClean="0"/>
              <a:t>hark</a:t>
            </a:r>
            <a:r>
              <a:rPr lang="en-US" dirty="0" smtClean="0"/>
              <a:t>s (e.g., great</a:t>
            </a:r>
            <a:br>
              <a:rPr lang="en-US" dirty="0" smtClean="0"/>
            </a:br>
            <a:r>
              <a:rPr lang="en-US" dirty="0"/>
              <a:t> </a:t>
            </a:r>
            <a:r>
              <a:rPr lang="en-US" dirty="0" smtClean="0"/>
              <a:t>       white;  </a:t>
            </a:r>
            <a:r>
              <a:rPr lang="en-US" i="1" dirty="0" err="1" smtClean="0"/>
              <a:t>Carcharodon</a:t>
            </a:r>
            <a:r>
              <a:rPr lang="en-US" i="1" dirty="0" smtClean="0"/>
              <a:t> </a:t>
            </a:r>
            <a:r>
              <a:rPr lang="en-US" i="1" dirty="0" err="1" smtClean="0"/>
              <a:t>carcharias</a:t>
            </a:r>
            <a:r>
              <a:rPr lang="en-US" dirty="0" smtClean="0"/>
              <a:t>)</a:t>
            </a:r>
            <a:r>
              <a:rPr lang="en" dirty="0" smtClean="0"/>
              <a:t>   </a:t>
            </a:r>
            <a:endParaRPr dirty="0"/>
          </a:p>
        </p:txBody>
      </p:sp>
      <p:sp>
        <p:nvSpPr>
          <p:cNvPr id="243" name="Google Shape;243;p26"/>
          <p:cNvSpPr txBox="1">
            <a:spLocks noGrp="1"/>
          </p:cNvSpPr>
          <p:nvPr>
            <p:ph type="body" idx="1"/>
          </p:nvPr>
        </p:nvSpPr>
        <p:spPr>
          <a:xfrm>
            <a:off x="304975" y="727802"/>
            <a:ext cx="5301300" cy="4284600"/>
          </a:xfrm>
          <a:prstGeom prst="rect">
            <a:avLst/>
          </a:prstGeom>
        </p:spPr>
        <p:txBody>
          <a:bodyPr spcFirstLastPara="1" wrap="square" lIns="91425" tIns="91425" rIns="91425" bIns="91425" anchor="t" anchorCtr="0">
            <a:noAutofit/>
          </a:bodyPr>
          <a:lstStyle/>
          <a:p>
            <a:r>
              <a:rPr lang="en-US" sz="1600" dirty="0"/>
              <a:t>What are sharks and what do they look like?  </a:t>
            </a:r>
          </a:p>
          <a:p>
            <a:r>
              <a:rPr lang="en-US" sz="1600" dirty="0"/>
              <a:t>What are the prey and predators of sharks? Are striped bass their main food source?</a:t>
            </a:r>
          </a:p>
          <a:p>
            <a:r>
              <a:rPr lang="en-US" sz="1600" dirty="0"/>
              <a:t>How many species of shark are there? </a:t>
            </a:r>
          </a:p>
          <a:p>
            <a:r>
              <a:rPr lang="en-US" sz="1600" dirty="0"/>
              <a:t>Where are shark habitats?</a:t>
            </a:r>
          </a:p>
          <a:p>
            <a:r>
              <a:rPr lang="en-US" sz="1600" dirty="0"/>
              <a:t>What is the feeding behavior of sharks?   When do they hunt?</a:t>
            </a:r>
          </a:p>
          <a:p>
            <a:r>
              <a:rPr lang="en-US" sz="1600" dirty="0"/>
              <a:t>If the population of sharks decreased, what might happen to the population of striped bass? </a:t>
            </a:r>
          </a:p>
          <a:p>
            <a:r>
              <a:rPr lang="en-US" sz="1600" dirty="0"/>
              <a:t>Do all the species of sharks eat striped bass?</a:t>
            </a:r>
          </a:p>
          <a:p>
            <a:r>
              <a:rPr lang="en-US" sz="1600" dirty="0"/>
              <a:t>Do sharks help control the striped bass population? </a:t>
            </a:r>
          </a:p>
          <a:p>
            <a:r>
              <a:rPr lang="en-US" sz="1600" dirty="0"/>
              <a:t>Where do sharks live compared to the areas the striped bass live? </a:t>
            </a:r>
          </a:p>
          <a:p>
            <a:pPr marL="0" lvl="0" indent="0" algn="l" rtl="0">
              <a:spcBef>
                <a:spcPts val="600"/>
              </a:spcBef>
              <a:spcAft>
                <a:spcPts val="0"/>
              </a:spcAft>
              <a:buNone/>
            </a:pPr>
            <a:endParaRPr dirty="0"/>
          </a:p>
        </p:txBody>
      </p:sp>
      <p:sp>
        <p:nvSpPr>
          <p:cNvPr id="244" name="Google Shape;244;p2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xfrm>
            <a:off x="64050" y="71875"/>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        </a:t>
            </a:r>
            <a:r>
              <a:rPr lang="en" dirty="0" smtClean="0"/>
              <a:t>Group </a:t>
            </a:r>
            <a:r>
              <a:rPr lang="en-US" dirty="0" smtClean="0"/>
              <a:t>four</a:t>
            </a:r>
            <a:r>
              <a:rPr lang="en" dirty="0" smtClean="0"/>
              <a:t>- </a:t>
            </a:r>
            <a:r>
              <a:rPr lang="en" dirty="0"/>
              <a:t>small </a:t>
            </a:r>
            <a:r>
              <a:rPr lang="en" dirty="0" smtClean="0"/>
              <a:t>squid</a:t>
            </a:r>
            <a:r>
              <a:rPr lang="en-US" dirty="0" smtClean="0"/>
              <a:t> (</a:t>
            </a:r>
            <a:r>
              <a:rPr lang="en-US" dirty="0" err="1" smtClean="0"/>
              <a:t>longfin</a:t>
            </a:r>
            <a:r>
              <a:rPr lang="en-US" dirty="0" smtClean="0"/>
              <a:t/>
            </a:r>
            <a:br>
              <a:rPr lang="en-US" dirty="0" smtClean="0"/>
            </a:br>
            <a:r>
              <a:rPr lang="en-US" dirty="0"/>
              <a:t> </a:t>
            </a:r>
            <a:r>
              <a:rPr lang="en-US" dirty="0" smtClean="0"/>
              <a:t>            squid; </a:t>
            </a:r>
            <a:r>
              <a:rPr lang="en-US" i="1" dirty="0" err="1" smtClean="0"/>
              <a:t>Doryteythis</a:t>
            </a:r>
            <a:r>
              <a:rPr lang="en-US" i="1" dirty="0" smtClean="0"/>
              <a:t> </a:t>
            </a:r>
            <a:r>
              <a:rPr lang="en-US" i="1" dirty="0" err="1" smtClean="0"/>
              <a:t>pealii</a:t>
            </a:r>
            <a:r>
              <a:rPr lang="en-US" dirty="0" smtClean="0"/>
              <a:t>)</a:t>
            </a:r>
            <a:r>
              <a:rPr lang="en" dirty="0" smtClean="0"/>
              <a:t> </a:t>
            </a:r>
            <a:endParaRPr dirty="0"/>
          </a:p>
        </p:txBody>
      </p:sp>
      <p:sp>
        <p:nvSpPr>
          <p:cNvPr id="250" name="Google Shape;250;p27"/>
          <p:cNvSpPr txBox="1">
            <a:spLocks noGrp="1"/>
          </p:cNvSpPr>
          <p:nvPr>
            <p:ph type="body" idx="1"/>
          </p:nvPr>
        </p:nvSpPr>
        <p:spPr>
          <a:xfrm>
            <a:off x="304975" y="676350"/>
            <a:ext cx="5301300" cy="4391100"/>
          </a:xfrm>
          <a:prstGeom prst="rect">
            <a:avLst/>
          </a:prstGeom>
        </p:spPr>
        <p:txBody>
          <a:bodyPr spcFirstLastPara="1" wrap="square" lIns="91425" tIns="91425" rIns="91425" bIns="91425" anchor="t" anchorCtr="0">
            <a:noAutofit/>
          </a:bodyPr>
          <a:lstStyle/>
          <a:p>
            <a:r>
              <a:rPr lang="en-US" sz="1600" dirty="0"/>
              <a:t>What do squids look like?  </a:t>
            </a:r>
          </a:p>
          <a:p>
            <a:r>
              <a:rPr lang="en-US" sz="1600" dirty="0"/>
              <a:t>Where do they live? Bottom? Surface?  What ocean (s)?</a:t>
            </a:r>
          </a:p>
          <a:p>
            <a:r>
              <a:rPr lang="en-US" sz="1600" dirty="0"/>
              <a:t>What are a squid’s prey and predators? </a:t>
            </a:r>
          </a:p>
          <a:p>
            <a:r>
              <a:rPr lang="en-US" sz="1600" dirty="0"/>
              <a:t>Do squids migrate? How does the migration relate to the striped bass migration? </a:t>
            </a:r>
          </a:p>
          <a:p>
            <a:r>
              <a:rPr lang="en-US" sz="1600" dirty="0"/>
              <a:t>Are squid caught commercially and if so, how much do they sell for? Are there laws to protect squid like those of the striped bass?</a:t>
            </a:r>
          </a:p>
          <a:p>
            <a:r>
              <a:rPr lang="en-US" sz="1600" dirty="0"/>
              <a:t>What is the squid lifespan? What are the differences between the squid lifespan and that of the striped bass?</a:t>
            </a:r>
          </a:p>
          <a:p>
            <a:r>
              <a:rPr lang="en-US" sz="1600" dirty="0"/>
              <a:t>If the population of the striped bass decreases, what would happen to the squid population? </a:t>
            </a:r>
          </a:p>
          <a:p>
            <a:r>
              <a:rPr lang="en-US" sz="1600" dirty="0"/>
              <a:t>How is the squid similar and different compared to the striped bass?</a:t>
            </a:r>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251" name="Google Shape;251;p2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a predator and what is </a:t>
            </a:r>
            <a:r>
              <a:rPr lang="en-US" dirty="0" smtClean="0"/>
              <a:t>a </a:t>
            </a:r>
            <a:r>
              <a:rPr lang="en" dirty="0" smtClean="0"/>
              <a:t>prey</a:t>
            </a:r>
            <a:r>
              <a:rPr lang="en-US" dirty="0" smtClean="0"/>
              <a:t>?</a:t>
            </a:r>
            <a:r>
              <a:rPr lang="en" dirty="0" smtClean="0"/>
              <a:t> </a:t>
            </a:r>
            <a:endParaRPr dirty="0"/>
          </a:p>
        </p:txBody>
      </p:sp>
      <p:sp>
        <p:nvSpPr>
          <p:cNvPr id="120" name="Google Shape;120;p14"/>
          <p:cNvSpPr txBox="1">
            <a:spLocks noGrp="1"/>
          </p:cNvSpPr>
          <p:nvPr>
            <p:ph type="body" idx="1"/>
          </p:nvPr>
        </p:nvSpPr>
        <p:spPr>
          <a:xfrm>
            <a:off x="457200" y="1856475"/>
            <a:ext cx="2573100" cy="28872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en" dirty="0"/>
              <a:t>An animal that is hunted and killed by another animal for food </a:t>
            </a:r>
            <a:endParaRPr dirty="0"/>
          </a:p>
          <a:p>
            <a:pPr marL="0" marR="0" lvl="0" indent="0" algn="l" rtl="0">
              <a:lnSpc>
                <a:spcPct val="100000"/>
              </a:lnSpc>
              <a:spcBef>
                <a:spcPts val="600"/>
              </a:spcBef>
              <a:spcAft>
                <a:spcPts val="0"/>
              </a:spcAft>
              <a:buNone/>
            </a:pPr>
            <a:endParaRPr dirty="0"/>
          </a:p>
        </p:txBody>
      </p:sp>
      <p:sp>
        <p:nvSpPr>
          <p:cNvPr id="121" name="Google Shape;121;p14"/>
          <p:cNvSpPr txBox="1">
            <a:spLocks noGrp="1"/>
          </p:cNvSpPr>
          <p:nvPr>
            <p:ph type="body" idx="2"/>
          </p:nvPr>
        </p:nvSpPr>
        <p:spPr>
          <a:xfrm>
            <a:off x="3185325" y="1912000"/>
            <a:ext cx="2573100" cy="28317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en" dirty="0"/>
              <a:t>An animal that naturally preys on others </a:t>
            </a:r>
            <a:endParaRPr dirty="0"/>
          </a:p>
        </p:txBody>
      </p:sp>
      <p:sp>
        <p:nvSpPr>
          <p:cNvPr id="122" name="Google Shape;122;p14"/>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23" name="Google Shape;123;p14"/>
          <p:cNvSpPr txBox="1"/>
          <p:nvPr/>
        </p:nvSpPr>
        <p:spPr>
          <a:xfrm>
            <a:off x="753525" y="1409500"/>
            <a:ext cx="1878300" cy="5025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1600" u="sng" dirty="0">
                <a:solidFill>
                  <a:srgbClr val="162D5A"/>
                </a:solidFill>
                <a:latin typeface="Pontano Sans"/>
                <a:ea typeface="Pontano Sans"/>
                <a:cs typeface="Pontano Sans"/>
                <a:sym typeface="Pontano Sans"/>
              </a:rPr>
              <a:t>Prey</a:t>
            </a:r>
            <a:r>
              <a:rPr lang="en" sz="1600" dirty="0">
                <a:solidFill>
                  <a:srgbClr val="162D5A"/>
                </a:solidFill>
                <a:latin typeface="Pontano Sans"/>
                <a:ea typeface="Pontano Sans"/>
                <a:cs typeface="Pontano Sans"/>
                <a:sym typeface="Pontano Sans"/>
              </a:rPr>
              <a:t> </a:t>
            </a:r>
            <a:endParaRPr dirty="0"/>
          </a:p>
        </p:txBody>
      </p:sp>
      <p:sp>
        <p:nvSpPr>
          <p:cNvPr id="124" name="Google Shape;124;p14"/>
          <p:cNvSpPr txBox="1"/>
          <p:nvPr/>
        </p:nvSpPr>
        <p:spPr>
          <a:xfrm>
            <a:off x="3494525" y="1444224"/>
            <a:ext cx="1692600" cy="7278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 sz="1600" u="sng" dirty="0">
                <a:solidFill>
                  <a:srgbClr val="162D5A"/>
                </a:solidFill>
                <a:latin typeface="Pontano Sans"/>
                <a:ea typeface="Pontano Sans"/>
                <a:cs typeface="Pontano Sans"/>
                <a:sym typeface="Pontano Sans"/>
              </a:rPr>
              <a:t>Predator</a:t>
            </a:r>
            <a:endParaRPr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476421" y="320232"/>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Striped bass </a:t>
            </a:r>
            <a:r>
              <a:rPr lang="en" dirty="0" smtClean="0"/>
              <a:t>prey</a:t>
            </a:r>
            <a:r>
              <a:rPr lang="en-US" dirty="0"/>
              <a:t>:</a:t>
            </a:r>
            <a:r>
              <a:rPr lang="en" dirty="0" smtClean="0"/>
              <a:t> </a:t>
            </a:r>
            <a:r>
              <a:rPr lang="en" dirty="0"/>
              <a:t>fish </a:t>
            </a:r>
            <a:endParaRPr dirty="0"/>
          </a:p>
        </p:txBody>
      </p:sp>
      <p:sp>
        <p:nvSpPr>
          <p:cNvPr id="130" name="Google Shape;130;p15"/>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31" name="Google Shape;131;p15"/>
          <p:cNvSpPr txBox="1"/>
          <p:nvPr/>
        </p:nvSpPr>
        <p:spPr>
          <a:xfrm>
            <a:off x="481822" y="1413180"/>
            <a:ext cx="873600" cy="4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dirty="0">
                <a:solidFill>
                  <a:schemeClr val="dk1"/>
                </a:solidFill>
              </a:rPr>
              <a:t>M</a:t>
            </a:r>
            <a:r>
              <a:rPr lang="en" sz="1050" dirty="0" err="1" smtClean="0">
                <a:solidFill>
                  <a:schemeClr val="dk1"/>
                </a:solidFill>
              </a:rPr>
              <a:t>enhaden</a:t>
            </a:r>
            <a:endParaRPr sz="1100" dirty="0">
              <a:solidFill>
                <a:schemeClr val="dk1"/>
              </a:solidFill>
            </a:endParaRPr>
          </a:p>
          <a:p>
            <a:pPr marL="0" lvl="0" indent="0" algn="l" rtl="0">
              <a:spcBef>
                <a:spcPts val="0"/>
              </a:spcBef>
              <a:spcAft>
                <a:spcPts val="0"/>
              </a:spcAft>
              <a:buNone/>
            </a:pPr>
            <a:endParaRPr dirty="0"/>
          </a:p>
        </p:txBody>
      </p:sp>
      <p:pic>
        <p:nvPicPr>
          <p:cNvPr id="132" name="Google Shape;132;p15"/>
          <p:cNvPicPr preferRelativeResize="0"/>
          <p:nvPr/>
        </p:nvPicPr>
        <p:blipFill rotWithShape="1">
          <a:blip r:embed="rId3">
            <a:alphaModFix/>
          </a:blip>
          <a:srcRect t="15158" b="14468"/>
          <a:stretch/>
        </p:blipFill>
        <p:spPr>
          <a:xfrm>
            <a:off x="4269088" y="4180525"/>
            <a:ext cx="1836144" cy="786300"/>
          </a:xfrm>
          <a:prstGeom prst="rect">
            <a:avLst/>
          </a:prstGeom>
          <a:noFill/>
          <a:ln>
            <a:noFill/>
          </a:ln>
        </p:spPr>
      </p:pic>
      <p:pic>
        <p:nvPicPr>
          <p:cNvPr id="133" name="Google Shape;133;p15"/>
          <p:cNvPicPr preferRelativeResize="0"/>
          <p:nvPr/>
        </p:nvPicPr>
        <p:blipFill>
          <a:blip r:embed="rId4">
            <a:alphaModFix/>
          </a:blip>
          <a:stretch>
            <a:fillRect/>
          </a:stretch>
        </p:blipFill>
        <p:spPr>
          <a:xfrm>
            <a:off x="2197725" y="3047250"/>
            <a:ext cx="1972950" cy="657650"/>
          </a:xfrm>
          <a:prstGeom prst="rect">
            <a:avLst/>
          </a:prstGeom>
          <a:noFill/>
          <a:ln>
            <a:noFill/>
          </a:ln>
        </p:spPr>
      </p:pic>
      <p:pic>
        <p:nvPicPr>
          <p:cNvPr id="134" name="Google Shape;134;p15"/>
          <p:cNvPicPr preferRelativeResize="0"/>
          <p:nvPr/>
        </p:nvPicPr>
        <p:blipFill>
          <a:blip r:embed="rId5">
            <a:alphaModFix/>
          </a:blip>
          <a:stretch>
            <a:fillRect/>
          </a:stretch>
        </p:blipFill>
        <p:spPr>
          <a:xfrm>
            <a:off x="335687" y="4090550"/>
            <a:ext cx="1283425" cy="852275"/>
          </a:xfrm>
          <a:prstGeom prst="rect">
            <a:avLst/>
          </a:prstGeom>
          <a:noFill/>
          <a:ln>
            <a:noFill/>
          </a:ln>
        </p:spPr>
      </p:pic>
      <p:sp>
        <p:nvSpPr>
          <p:cNvPr id="135" name="Google Shape;135;p15"/>
          <p:cNvSpPr txBox="1"/>
          <p:nvPr/>
        </p:nvSpPr>
        <p:spPr>
          <a:xfrm>
            <a:off x="2556314" y="2726288"/>
            <a:ext cx="1518000" cy="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rPr>
              <a:t>Silversides</a:t>
            </a:r>
            <a:endParaRPr dirty="0"/>
          </a:p>
        </p:txBody>
      </p:sp>
      <p:sp>
        <p:nvSpPr>
          <p:cNvPr id="136" name="Google Shape;136;p15"/>
          <p:cNvSpPr txBox="1"/>
          <p:nvPr/>
        </p:nvSpPr>
        <p:spPr>
          <a:xfrm>
            <a:off x="4572000" y="3685101"/>
            <a:ext cx="1813448" cy="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smtClean="0">
                <a:solidFill>
                  <a:schemeClr val="dk1"/>
                </a:solidFill>
              </a:rPr>
              <a:t>Juvenile menhaden: </a:t>
            </a:r>
          </a:p>
          <a:p>
            <a:pPr marL="0" lvl="0" indent="0" algn="l" rtl="0">
              <a:lnSpc>
                <a:spcPct val="115000"/>
              </a:lnSpc>
              <a:spcBef>
                <a:spcPts val="0"/>
              </a:spcBef>
              <a:spcAft>
                <a:spcPts val="0"/>
              </a:spcAft>
              <a:buNone/>
            </a:pPr>
            <a:r>
              <a:rPr lang="en-US" sz="1100" dirty="0" smtClean="0">
                <a:solidFill>
                  <a:schemeClr val="dk1"/>
                </a:solidFill>
              </a:rPr>
              <a:t>      </a:t>
            </a:r>
            <a:r>
              <a:rPr lang="en" sz="1100" dirty="0" smtClean="0">
                <a:solidFill>
                  <a:schemeClr val="dk1"/>
                </a:solidFill>
              </a:rPr>
              <a:t>peanut bunker</a:t>
            </a:r>
            <a:r>
              <a:rPr lang="en-US" sz="1100" dirty="0" smtClean="0">
                <a:solidFill>
                  <a:schemeClr val="dk1"/>
                </a:solidFill>
              </a:rPr>
              <a:t> </a:t>
            </a:r>
            <a:endParaRPr dirty="0"/>
          </a:p>
        </p:txBody>
      </p:sp>
      <p:sp>
        <p:nvSpPr>
          <p:cNvPr id="137" name="Google Shape;137;p15"/>
          <p:cNvSpPr txBox="1"/>
          <p:nvPr/>
        </p:nvSpPr>
        <p:spPr>
          <a:xfrm>
            <a:off x="229324" y="3754550"/>
            <a:ext cx="1472153" cy="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smtClean="0">
                <a:solidFill>
                  <a:schemeClr val="dk1"/>
                </a:solidFill>
              </a:rPr>
              <a:t>Other </a:t>
            </a:r>
            <a:r>
              <a:rPr lang="en" sz="1100" dirty="0" smtClean="0">
                <a:solidFill>
                  <a:schemeClr val="dk1"/>
                </a:solidFill>
              </a:rPr>
              <a:t>juvenile </a:t>
            </a:r>
            <a:r>
              <a:rPr lang="en" sz="1100" dirty="0">
                <a:solidFill>
                  <a:schemeClr val="dk1"/>
                </a:solidFill>
              </a:rPr>
              <a:t>fishes</a:t>
            </a:r>
            <a:endParaRPr sz="1100" dirty="0">
              <a:solidFill>
                <a:schemeClr val="dk1"/>
              </a:solidFill>
            </a:endParaRPr>
          </a:p>
          <a:p>
            <a:pPr marL="0" lvl="0" indent="0" algn="l" rtl="0">
              <a:spcBef>
                <a:spcPts val="0"/>
              </a:spcBef>
              <a:spcAft>
                <a:spcPts val="0"/>
              </a:spcAft>
              <a:buNone/>
            </a:pPr>
            <a:endParaRPr dirty="0"/>
          </a:p>
        </p:txBody>
      </p:sp>
      <p:sp>
        <p:nvSpPr>
          <p:cNvPr id="138" name="Google Shape;138;p15"/>
          <p:cNvSpPr txBox="1"/>
          <p:nvPr/>
        </p:nvSpPr>
        <p:spPr>
          <a:xfrm>
            <a:off x="4739789" y="1322475"/>
            <a:ext cx="1583400" cy="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50" dirty="0">
                <a:solidFill>
                  <a:schemeClr val="dk1"/>
                </a:solidFill>
              </a:rPr>
              <a:t>R</a:t>
            </a:r>
            <a:r>
              <a:rPr lang="en" sz="1050" dirty="0" err="1" smtClean="0">
                <a:solidFill>
                  <a:schemeClr val="dk1"/>
                </a:solidFill>
              </a:rPr>
              <a:t>iver</a:t>
            </a:r>
            <a:r>
              <a:rPr lang="en" sz="1050" dirty="0" smtClean="0">
                <a:solidFill>
                  <a:schemeClr val="dk1"/>
                </a:solidFill>
              </a:rPr>
              <a:t> </a:t>
            </a:r>
            <a:r>
              <a:rPr lang="en" sz="1050" dirty="0">
                <a:solidFill>
                  <a:schemeClr val="dk1"/>
                </a:solidFill>
              </a:rPr>
              <a:t>herring, </a:t>
            </a:r>
            <a:r>
              <a:rPr lang="en-US" sz="1050" dirty="0" smtClean="0">
                <a:solidFill>
                  <a:schemeClr val="dk1"/>
                </a:solidFill>
              </a:rPr>
              <a:t>S</a:t>
            </a:r>
            <a:r>
              <a:rPr lang="en" sz="1050" dirty="0" smtClean="0">
                <a:solidFill>
                  <a:schemeClr val="dk1"/>
                </a:solidFill>
              </a:rPr>
              <a:t>had</a:t>
            </a:r>
            <a:endParaRPr dirty="0"/>
          </a:p>
        </p:txBody>
      </p:sp>
      <p:pic>
        <p:nvPicPr>
          <p:cNvPr id="139" name="Google Shape;139;p15"/>
          <p:cNvPicPr preferRelativeResize="0"/>
          <p:nvPr/>
        </p:nvPicPr>
        <p:blipFill>
          <a:blip r:embed="rId6">
            <a:alphaModFix/>
          </a:blip>
          <a:stretch>
            <a:fillRect/>
          </a:stretch>
        </p:blipFill>
        <p:spPr>
          <a:xfrm>
            <a:off x="317917" y="1750215"/>
            <a:ext cx="1384308" cy="922287"/>
          </a:xfrm>
          <a:prstGeom prst="rect">
            <a:avLst/>
          </a:prstGeom>
          <a:noFill/>
          <a:ln>
            <a:noFill/>
          </a:ln>
        </p:spPr>
      </p:pic>
      <p:pic>
        <p:nvPicPr>
          <p:cNvPr id="140" name="Google Shape;140;p15"/>
          <p:cNvPicPr preferRelativeResize="0"/>
          <p:nvPr/>
        </p:nvPicPr>
        <p:blipFill>
          <a:blip r:embed="rId7">
            <a:alphaModFix/>
          </a:blip>
          <a:stretch>
            <a:fillRect/>
          </a:stretch>
        </p:blipFill>
        <p:spPr>
          <a:xfrm>
            <a:off x="4571575" y="1657137"/>
            <a:ext cx="1583399" cy="88336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Striped bass </a:t>
            </a:r>
            <a:r>
              <a:rPr lang="en" dirty="0" smtClean="0"/>
              <a:t>prey</a:t>
            </a:r>
            <a:r>
              <a:rPr lang="en-US" dirty="0" smtClean="0"/>
              <a:t>: Invertebrates</a:t>
            </a:r>
            <a:r>
              <a:rPr lang="en" dirty="0" smtClean="0"/>
              <a:t> </a:t>
            </a:r>
            <a:endParaRPr dirty="0"/>
          </a:p>
        </p:txBody>
      </p:sp>
      <p:sp>
        <p:nvSpPr>
          <p:cNvPr id="146" name="Google Shape;146;p1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7" name="Google Shape;147;p16"/>
          <p:cNvSpPr txBox="1"/>
          <p:nvPr/>
        </p:nvSpPr>
        <p:spPr>
          <a:xfrm>
            <a:off x="1030037" y="1395724"/>
            <a:ext cx="10374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rPr>
              <a:t>Squid </a:t>
            </a:r>
            <a:endParaRPr dirty="0"/>
          </a:p>
        </p:txBody>
      </p:sp>
      <p:pic>
        <p:nvPicPr>
          <p:cNvPr id="148" name="Google Shape;148;p16"/>
          <p:cNvPicPr preferRelativeResize="0"/>
          <p:nvPr/>
        </p:nvPicPr>
        <p:blipFill>
          <a:blip r:embed="rId3">
            <a:alphaModFix/>
          </a:blip>
          <a:stretch>
            <a:fillRect/>
          </a:stretch>
        </p:blipFill>
        <p:spPr>
          <a:xfrm>
            <a:off x="239751" y="1712701"/>
            <a:ext cx="2106815" cy="1417126"/>
          </a:xfrm>
          <a:prstGeom prst="rect">
            <a:avLst/>
          </a:prstGeom>
          <a:noFill/>
          <a:ln>
            <a:noFill/>
          </a:ln>
        </p:spPr>
      </p:pic>
      <p:sp>
        <p:nvSpPr>
          <p:cNvPr id="149" name="Google Shape;149;p16"/>
          <p:cNvSpPr txBox="1"/>
          <p:nvPr/>
        </p:nvSpPr>
        <p:spPr>
          <a:xfrm>
            <a:off x="3663278" y="1958524"/>
            <a:ext cx="1383282" cy="5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smtClean="0">
                <a:solidFill>
                  <a:schemeClr val="dk1"/>
                </a:solidFill>
              </a:rPr>
              <a:t>Crustaceans</a:t>
            </a:r>
            <a:endParaRPr dirty="0"/>
          </a:p>
        </p:txBody>
      </p:sp>
      <p:pic>
        <p:nvPicPr>
          <p:cNvPr id="150" name="Google Shape;150;p16"/>
          <p:cNvPicPr preferRelativeResize="0"/>
          <p:nvPr/>
        </p:nvPicPr>
        <p:blipFill>
          <a:blip r:embed="rId4">
            <a:alphaModFix/>
          </a:blip>
          <a:stretch>
            <a:fillRect/>
          </a:stretch>
        </p:blipFill>
        <p:spPr>
          <a:xfrm>
            <a:off x="2674662" y="2296498"/>
            <a:ext cx="3295809" cy="1692175"/>
          </a:xfrm>
          <a:prstGeom prst="rect">
            <a:avLst/>
          </a:prstGeom>
          <a:noFill/>
          <a:ln>
            <a:noFill/>
          </a:ln>
        </p:spPr>
      </p:pic>
      <p:sp>
        <p:nvSpPr>
          <p:cNvPr id="151" name="Google Shape;151;p16"/>
          <p:cNvSpPr txBox="1"/>
          <p:nvPr/>
        </p:nvSpPr>
        <p:spPr>
          <a:xfrm>
            <a:off x="420199" y="3285573"/>
            <a:ext cx="1397025" cy="59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smtClean="0">
                <a:solidFill>
                  <a:schemeClr val="dk1"/>
                </a:solidFill>
              </a:rPr>
              <a:t>Bivalve </a:t>
            </a:r>
            <a:r>
              <a:rPr lang="en" sz="1100" dirty="0" err="1" smtClean="0">
                <a:solidFill>
                  <a:schemeClr val="dk1"/>
                </a:solidFill>
              </a:rPr>
              <a:t>Molluscs</a:t>
            </a:r>
            <a:endParaRPr dirty="0"/>
          </a:p>
        </p:txBody>
      </p:sp>
      <p:pic>
        <p:nvPicPr>
          <p:cNvPr id="153" name="Google Shape;153;p16"/>
          <p:cNvPicPr preferRelativeResize="0"/>
          <p:nvPr/>
        </p:nvPicPr>
        <p:blipFill>
          <a:blip r:embed="rId5">
            <a:alphaModFix/>
          </a:blip>
          <a:stretch>
            <a:fillRect/>
          </a:stretch>
        </p:blipFill>
        <p:spPr>
          <a:xfrm>
            <a:off x="214775" y="3619000"/>
            <a:ext cx="1718800" cy="1289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Juvenile s</a:t>
            </a:r>
            <a:r>
              <a:rPr lang="en" dirty="0" err="1" smtClean="0"/>
              <a:t>triped</a:t>
            </a:r>
            <a:r>
              <a:rPr lang="en" dirty="0" smtClean="0"/>
              <a:t> </a:t>
            </a:r>
            <a:r>
              <a:rPr lang="en" dirty="0"/>
              <a:t>bass predators </a:t>
            </a:r>
            <a:endParaRPr dirty="0"/>
          </a:p>
        </p:txBody>
      </p:sp>
      <p:sp>
        <p:nvSpPr>
          <p:cNvPr id="160" name="Google Shape;160;p1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61" name="Google Shape;161;p17"/>
          <p:cNvSpPr txBox="1"/>
          <p:nvPr/>
        </p:nvSpPr>
        <p:spPr>
          <a:xfrm>
            <a:off x="773668" y="1905481"/>
            <a:ext cx="1212600" cy="106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dirty="0" err="1">
                <a:solidFill>
                  <a:schemeClr val="dk1"/>
                </a:solidFill>
              </a:rPr>
              <a:t>A</a:t>
            </a:r>
            <a:r>
              <a:rPr lang="en" sz="1100" b="1" dirty="0" err="1" smtClean="0">
                <a:solidFill>
                  <a:schemeClr val="dk1"/>
                </a:solidFill>
              </a:rPr>
              <a:t>tlantic</a:t>
            </a:r>
            <a:r>
              <a:rPr lang="en" sz="1100" b="1" dirty="0" smtClean="0">
                <a:solidFill>
                  <a:schemeClr val="dk1"/>
                </a:solidFill>
              </a:rPr>
              <a:t> </a:t>
            </a:r>
            <a:r>
              <a:rPr lang="en" sz="1100" b="1" dirty="0">
                <a:solidFill>
                  <a:schemeClr val="dk1"/>
                </a:solidFill>
              </a:rPr>
              <a:t>cod</a:t>
            </a:r>
            <a:endParaRPr sz="1100" b="1" dirty="0">
              <a:solidFill>
                <a:schemeClr val="dk1"/>
              </a:solidFill>
            </a:endParaRPr>
          </a:p>
        </p:txBody>
      </p:sp>
      <p:sp>
        <p:nvSpPr>
          <p:cNvPr id="162" name="Google Shape;162;p17"/>
          <p:cNvSpPr txBox="1"/>
          <p:nvPr/>
        </p:nvSpPr>
        <p:spPr>
          <a:xfrm>
            <a:off x="968849" y="1036002"/>
            <a:ext cx="1813200" cy="85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b="1" dirty="0">
                <a:solidFill>
                  <a:schemeClr val="dk1"/>
                </a:solidFill>
              </a:rPr>
              <a:t>B</a:t>
            </a:r>
            <a:r>
              <a:rPr lang="en" sz="1100" b="1" dirty="0" err="1" smtClean="0">
                <a:solidFill>
                  <a:schemeClr val="dk1"/>
                </a:solidFill>
              </a:rPr>
              <a:t>luefish</a:t>
            </a:r>
            <a:r>
              <a:rPr lang="en" sz="1100" b="1" dirty="0" smtClean="0">
                <a:solidFill>
                  <a:schemeClr val="dk1"/>
                </a:solidFill>
              </a:rPr>
              <a:t> </a:t>
            </a:r>
            <a:endParaRPr dirty="0"/>
          </a:p>
        </p:txBody>
      </p:sp>
      <p:pic>
        <p:nvPicPr>
          <p:cNvPr id="163" name="Google Shape;163;p17"/>
          <p:cNvPicPr preferRelativeResize="0"/>
          <p:nvPr/>
        </p:nvPicPr>
        <p:blipFill>
          <a:blip r:embed="rId3">
            <a:alphaModFix/>
          </a:blip>
          <a:stretch>
            <a:fillRect/>
          </a:stretch>
        </p:blipFill>
        <p:spPr>
          <a:xfrm>
            <a:off x="403412" y="1609019"/>
            <a:ext cx="1970462" cy="727800"/>
          </a:xfrm>
          <a:prstGeom prst="rect">
            <a:avLst/>
          </a:prstGeom>
          <a:noFill/>
          <a:ln>
            <a:noFill/>
          </a:ln>
        </p:spPr>
      </p:pic>
      <p:sp>
        <p:nvSpPr>
          <p:cNvPr id="164" name="Google Shape;164;p17"/>
          <p:cNvSpPr txBox="1"/>
          <p:nvPr/>
        </p:nvSpPr>
        <p:spPr>
          <a:xfrm>
            <a:off x="2928429" y="1503100"/>
            <a:ext cx="12999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Atlantic tomcod</a:t>
            </a:r>
            <a:endParaRPr sz="1100" b="1" dirty="0"/>
          </a:p>
        </p:txBody>
      </p:sp>
      <p:pic>
        <p:nvPicPr>
          <p:cNvPr id="165" name="Google Shape;165;p17"/>
          <p:cNvPicPr preferRelativeResize="0"/>
          <p:nvPr/>
        </p:nvPicPr>
        <p:blipFill>
          <a:blip r:embed="rId4">
            <a:alphaModFix/>
          </a:blip>
          <a:stretch>
            <a:fillRect/>
          </a:stretch>
        </p:blipFill>
        <p:spPr>
          <a:xfrm>
            <a:off x="651978" y="2774972"/>
            <a:ext cx="1299900" cy="821100"/>
          </a:xfrm>
          <a:prstGeom prst="rect">
            <a:avLst/>
          </a:prstGeom>
          <a:noFill/>
          <a:ln>
            <a:noFill/>
          </a:ln>
        </p:spPr>
      </p:pic>
      <p:pic>
        <p:nvPicPr>
          <p:cNvPr id="166" name="Google Shape;166;p17"/>
          <p:cNvPicPr preferRelativeResize="0"/>
          <p:nvPr/>
        </p:nvPicPr>
        <p:blipFill>
          <a:blip r:embed="rId5">
            <a:alphaModFix/>
          </a:blip>
          <a:stretch>
            <a:fillRect/>
          </a:stretch>
        </p:blipFill>
        <p:spPr>
          <a:xfrm>
            <a:off x="2648961" y="1801500"/>
            <a:ext cx="2104438" cy="852300"/>
          </a:xfrm>
          <a:prstGeom prst="rect">
            <a:avLst/>
          </a:prstGeom>
          <a:noFill/>
          <a:ln>
            <a:noFill/>
          </a:ln>
        </p:spPr>
      </p:pic>
      <p:sp>
        <p:nvSpPr>
          <p:cNvPr id="167" name="Google Shape;167;p17"/>
          <p:cNvSpPr txBox="1"/>
          <p:nvPr/>
        </p:nvSpPr>
        <p:spPr>
          <a:xfrm>
            <a:off x="3094593" y="2874378"/>
            <a:ext cx="906300" cy="4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Weakfish </a:t>
            </a:r>
            <a:endParaRPr sz="1100" b="1" dirty="0"/>
          </a:p>
        </p:txBody>
      </p:sp>
      <p:pic>
        <p:nvPicPr>
          <p:cNvPr id="168" name="Google Shape;168;p17"/>
          <p:cNvPicPr preferRelativeResize="0"/>
          <p:nvPr/>
        </p:nvPicPr>
        <p:blipFill>
          <a:blip r:embed="rId6">
            <a:alphaModFix/>
          </a:blip>
          <a:stretch>
            <a:fillRect/>
          </a:stretch>
        </p:blipFill>
        <p:spPr>
          <a:xfrm>
            <a:off x="330944" y="4128197"/>
            <a:ext cx="1895475" cy="800100"/>
          </a:xfrm>
          <a:prstGeom prst="rect">
            <a:avLst/>
          </a:prstGeom>
          <a:noFill/>
          <a:ln>
            <a:noFill/>
          </a:ln>
        </p:spPr>
      </p:pic>
      <p:sp>
        <p:nvSpPr>
          <p:cNvPr id="169" name="Google Shape;169;p17"/>
          <p:cNvSpPr txBox="1"/>
          <p:nvPr/>
        </p:nvSpPr>
        <p:spPr>
          <a:xfrm>
            <a:off x="812284" y="3753437"/>
            <a:ext cx="12999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t>Silver hake </a:t>
            </a:r>
            <a:endParaRPr sz="1100" b="1" dirty="0"/>
          </a:p>
        </p:txBody>
      </p:sp>
      <p:pic>
        <p:nvPicPr>
          <p:cNvPr id="170" name="Google Shape;170;p17"/>
          <p:cNvPicPr preferRelativeResize="0"/>
          <p:nvPr/>
        </p:nvPicPr>
        <p:blipFill>
          <a:blip r:embed="rId7">
            <a:alphaModFix/>
          </a:blip>
          <a:stretch>
            <a:fillRect/>
          </a:stretch>
        </p:blipFill>
        <p:spPr>
          <a:xfrm>
            <a:off x="2451575" y="3244425"/>
            <a:ext cx="2562225" cy="990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Adult striped bass predators </a:t>
            </a:r>
            <a:endParaRPr/>
          </a:p>
        </p:txBody>
      </p:sp>
      <p:sp>
        <p:nvSpPr>
          <p:cNvPr id="176" name="Google Shape;176;p18"/>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77" name="Google Shape;177;p18"/>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78" name="Google Shape;178;p18"/>
          <p:cNvSpPr txBox="1"/>
          <p:nvPr/>
        </p:nvSpPr>
        <p:spPr>
          <a:xfrm>
            <a:off x="1098427" y="1004047"/>
            <a:ext cx="1299900" cy="799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chemeClr val="dk1"/>
                </a:solidFill>
              </a:rPr>
              <a:t>Sharks </a:t>
            </a:r>
            <a:endParaRPr/>
          </a:p>
        </p:txBody>
      </p:sp>
      <p:pic>
        <p:nvPicPr>
          <p:cNvPr id="179" name="Google Shape;179;p18"/>
          <p:cNvPicPr preferRelativeResize="0"/>
          <p:nvPr/>
        </p:nvPicPr>
        <p:blipFill>
          <a:blip r:embed="rId3">
            <a:alphaModFix/>
          </a:blip>
          <a:stretch>
            <a:fillRect/>
          </a:stretch>
        </p:blipFill>
        <p:spPr>
          <a:xfrm>
            <a:off x="410723" y="3304220"/>
            <a:ext cx="2397075" cy="1596450"/>
          </a:xfrm>
          <a:prstGeom prst="rect">
            <a:avLst/>
          </a:prstGeom>
          <a:noFill/>
          <a:ln>
            <a:noFill/>
          </a:ln>
        </p:spPr>
      </p:pic>
      <p:pic>
        <p:nvPicPr>
          <p:cNvPr id="180" name="Google Shape;180;p18"/>
          <p:cNvPicPr preferRelativeResize="0"/>
          <p:nvPr/>
        </p:nvPicPr>
        <p:blipFill>
          <a:blip r:embed="rId4">
            <a:alphaModFix/>
          </a:blip>
          <a:stretch>
            <a:fillRect/>
          </a:stretch>
        </p:blipFill>
        <p:spPr>
          <a:xfrm>
            <a:off x="267288" y="1482754"/>
            <a:ext cx="2584226" cy="1452013"/>
          </a:xfrm>
          <a:prstGeom prst="rect">
            <a:avLst/>
          </a:prstGeom>
          <a:noFill/>
          <a:ln>
            <a:noFill/>
          </a:ln>
        </p:spPr>
      </p:pic>
      <p:sp>
        <p:nvSpPr>
          <p:cNvPr id="181" name="Google Shape;181;p18"/>
          <p:cNvSpPr txBox="1"/>
          <p:nvPr/>
        </p:nvSpPr>
        <p:spPr>
          <a:xfrm>
            <a:off x="3798300" y="917557"/>
            <a:ext cx="1547400" cy="9612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100" b="1" dirty="0">
                <a:solidFill>
                  <a:schemeClr val="dk1"/>
                </a:solidFill>
              </a:rPr>
              <a:t>Osprey </a:t>
            </a:r>
            <a:endParaRPr dirty="0"/>
          </a:p>
        </p:txBody>
      </p:sp>
      <p:pic>
        <p:nvPicPr>
          <p:cNvPr id="182" name="Google Shape;182;p18"/>
          <p:cNvPicPr preferRelativeResize="0"/>
          <p:nvPr/>
        </p:nvPicPr>
        <p:blipFill>
          <a:blip r:embed="rId5">
            <a:alphaModFix/>
          </a:blip>
          <a:stretch>
            <a:fillRect/>
          </a:stretch>
        </p:blipFill>
        <p:spPr>
          <a:xfrm>
            <a:off x="3596929" y="1532804"/>
            <a:ext cx="2218466" cy="1663850"/>
          </a:xfrm>
          <a:prstGeom prst="rect">
            <a:avLst/>
          </a:prstGeom>
          <a:noFill/>
          <a:ln>
            <a:noFill/>
          </a:ln>
        </p:spPr>
      </p:pic>
      <p:sp>
        <p:nvSpPr>
          <p:cNvPr id="183" name="Google Shape;183;p18"/>
          <p:cNvSpPr txBox="1"/>
          <p:nvPr/>
        </p:nvSpPr>
        <p:spPr>
          <a:xfrm>
            <a:off x="1140359" y="2571750"/>
            <a:ext cx="1212600" cy="106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chemeClr val="dk1"/>
                </a:solidFill>
              </a:rPr>
              <a:t>Seals </a:t>
            </a:r>
            <a:endParaRPr sz="1100" b="1" dirty="0">
              <a:solidFill>
                <a:schemeClr val="dk1"/>
              </a:solidFill>
            </a:endParaRPr>
          </a:p>
        </p:txBody>
      </p:sp>
      <p:sp>
        <p:nvSpPr>
          <p:cNvPr id="184" name="Google Shape;184;p18"/>
          <p:cNvSpPr txBox="1"/>
          <p:nvPr/>
        </p:nvSpPr>
        <p:spPr>
          <a:xfrm>
            <a:off x="4238716" y="2871449"/>
            <a:ext cx="1059900" cy="1063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b="1">
                <a:solidFill>
                  <a:schemeClr val="dk1"/>
                </a:solidFill>
              </a:rPr>
              <a:t>Humans </a:t>
            </a:r>
            <a:endParaRPr dirty="0"/>
          </a:p>
        </p:txBody>
      </p:sp>
      <p:pic>
        <p:nvPicPr>
          <p:cNvPr id="185" name="Google Shape;185;p18"/>
          <p:cNvPicPr preferRelativeResize="0"/>
          <p:nvPr/>
        </p:nvPicPr>
        <p:blipFill>
          <a:blip r:embed="rId6">
            <a:alphaModFix/>
          </a:blip>
          <a:stretch>
            <a:fillRect/>
          </a:stretch>
        </p:blipFill>
        <p:spPr>
          <a:xfrm>
            <a:off x="3572162" y="3563312"/>
            <a:ext cx="2353974" cy="13226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402575" y="406275"/>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Striped bass</a:t>
            </a:r>
            <a:endParaRPr/>
          </a:p>
        </p:txBody>
      </p:sp>
      <p:sp>
        <p:nvSpPr>
          <p:cNvPr id="191" name="Google Shape;191;p19"/>
          <p:cNvSpPr txBox="1">
            <a:spLocks noGrp="1"/>
          </p:cNvSpPr>
          <p:nvPr>
            <p:ph type="body" idx="1"/>
          </p:nvPr>
        </p:nvSpPr>
        <p:spPr>
          <a:xfrm>
            <a:off x="127303" y="1116144"/>
            <a:ext cx="6069000" cy="3878400"/>
          </a:xfrm>
          <a:prstGeom prst="rect">
            <a:avLst/>
          </a:prstGeom>
        </p:spPr>
        <p:txBody>
          <a:bodyPr spcFirstLastPara="1" wrap="square" lIns="91425" tIns="91425" rIns="91425" bIns="91425" anchor="t" anchorCtr="0">
            <a:noAutofit/>
          </a:bodyPr>
          <a:lstStyle/>
          <a:p>
            <a:pPr lvl="0"/>
            <a:r>
              <a:rPr lang="en-US" dirty="0"/>
              <a:t>Striped bass can live for up to 30 years. </a:t>
            </a:r>
          </a:p>
          <a:p>
            <a:pPr lvl="0"/>
            <a:r>
              <a:rPr lang="en-US" dirty="0"/>
              <a:t>The growth of striped bass depends on where they live and the availability of food. </a:t>
            </a:r>
          </a:p>
          <a:p>
            <a:pPr lvl="0"/>
            <a:r>
              <a:rPr lang="en-US" dirty="0"/>
              <a:t>They can grow up to 5 feet and weigh 77 pounds or more .</a:t>
            </a:r>
          </a:p>
          <a:p>
            <a:pPr lvl="0"/>
            <a:r>
              <a:rPr lang="en-US" dirty="0"/>
              <a:t>Males are sexually mature between the age of 2 and 4.</a:t>
            </a:r>
          </a:p>
          <a:p>
            <a:pPr lvl="0"/>
            <a:r>
              <a:rPr lang="en-US" dirty="0"/>
              <a:t>Females are sexually mature between the ages of 4 and 8.</a:t>
            </a:r>
          </a:p>
          <a:p>
            <a:pPr lvl="0"/>
            <a:r>
              <a:rPr lang="en-US" dirty="0"/>
              <a:t>They reproduce during spring to early summer.</a:t>
            </a:r>
          </a:p>
          <a:p>
            <a:pPr lvl="0"/>
            <a:r>
              <a:rPr lang="en-US" dirty="0"/>
              <a:t>Major spawning grounds are in the Chesapeake Bay, Delaware Bay and Hudson River. </a:t>
            </a:r>
          </a:p>
          <a:p>
            <a:pPr marL="0" lvl="0" indent="0" algn="l" rtl="0">
              <a:spcBef>
                <a:spcPts val="600"/>
              </a:spcBef>
              <a:spcAft>
                <a:spcPts val="0"/>
              </a:spcAft>
              <a:buNone/>
            </a:pPr>
            <a:endParaRPr sz="1600" dirty="0">
              <a:solidFill>
                <a:srgbClr val="000000"/>
              </a:solidFill>
              <a:highlight>
                <a:srgbClr val="FFFFFF"/>
              </a:highlight>
            </a:endParaRPr>
          </a:p>
        </p:txBody>
      </p:sp>
      <p:sp>
        <p:nvSpPr>
          <p:cNvPr id="192" name="Google Shape;192;p19"/>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242047" y="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Striped bass fishing </a:t>
            </a:r>
            <a:endParaRPr dirty="0"/>
          </a:p>
        </p:txBody>
      </p:sp>
      <p:sp>
        <p:nvSpPr>
          <p:cNvPr id="198" name="Google Shape;198;p20"/>
          <p:cNvSpPr txBox="1">
            <a:spLocks noGrp="1"/>
          </p:cNvSpPr>
          <p:nvPr>
            <p:ph type="body" idx="1"/>
          </p:nvPr>
        </p:nvSpPr>
        <p:spPr>
          <a:xfrm>
            <a:off x="0" y="766264"/>
            <a:ext cx="6358200" cy="3161400"/>
          </a:xfrm>
          <a:prstGeom prst="rect">
            <a:avLst/>
          </a:prstGeom>
        </p:spPr>
        <p:txBody>
          <a:bodyPr spcFirstLastPara="1" wrap="square" lIns="91425" tIns="91425" rIns="91425" bIns="91425" anchor="t" anchorCtr="0">
            <a:noAutofit/>
          </a:bodyPr>
          <a:lstStyle/>
          <a:p>
            <a:r>
              <a:rPr lang="en-US" sz="1200" b="1" dirty="0"/>
              <a:t>Fishing </a:t>
            </a:r>
            <a:endParaRPr lang="en-US" sz="1200" dirty="0"/>
          </a:p>
          <a:p>
            <a:pPr lvl="0"/>
            <a:r>
              <a:rPr lang="en-US" sz="1200" dirty="0"/>
              <a:t>Striped bass are very popular recreational and commercial fish.</a:t>
            </a:r>
          </a:p>
          <a:p>
            <a:pPr lvl="0"/>
            <a:r>
              <a:rPr lang="en-US" sz="1200" dirty="0"/>
              <a:t>Regulations protect the striped bass from being overfished; regulations differ from state to state and can vary from year-to-year depending on the health of population. 2018 MA regulations include:</a:t>
            </a:r>
          </a:p>
          <a:p>
            <a:r>
              <a:rPr lang="en-US" sz="1200" b="1" dirty="0"/>
              <a:t>Commercial</a:t>
            </a:r>
            <a:endParaRPr lang="en-US" sz="1200" dirty="0"/>
          </a:p>
          <a:p>
            <a:pPr lvl="0"/>
            <a:r>
              <a:rPr lang="en-US" sz="1200" dirty="0"/>
              <a:t>The general regulations are set by the Atlantic States Marine Fisheries Commission and can be adjusted, on appeal, for each state. Not all states have a commercial striped bass fishery (e.g., Maine and New Hampshire). In MA catch quotas are set based on the total weight of fish landed. The season ends once the quota has been met. Minimum size limits (34” in MA) are used to protect younger striped bass from being caught, so they can grow, mature, and reproduce. In addition, the number of days per week (2 in MA) and the maximum number of fish per day (15) are also limited to protect the fishery.</a:t>
            </a:r>
          </a:p>
          <a:p>
            <a:pPr lvl="0"/>
            <a:r>
              <a:rPr lang="en-US" sz="1200" dirty="0"/>
              <a:t>In states with spawning grounds, the fishery is closed to protect spawning fish.</a:t>
            </a:r>
          </a:p>
          <a:p>
            <a:r>
              <a:rPr lang="en-US" sz="1200" b="1" dirty="0"/>
              <a:t>Recreational fishery </a:t>
            </a:r>
            <a:endParaRPr lang="en-US" sz="1200" dirty="0"/>
          </a:p>
          <a:p>
            <a:pPr lvl="0"/>
            <a:r>
              <a:rPr lang="en-US" sz="1200" dirty="0"/>
              <a:t>Minimum size (28” in MA) and bag limits (one per person per day). </a:t>
            </a:r>
          </a:p>
          <a:p>
            <a:pPr lvl="0"/>
            <a:r>
              <a:rPr lang="en-US" sz="1200" dirty="0"/>
              <a:t>The fishing season depends on the presence of the fish and usually lasts from May until November.</a:t>
            </a:r>
          </a:p>
          <a:p>
            <a:pPr marL="0" lvl="0" indent="0" algn="l" rtl="0">
              <a:spcBef>
                <a:spcPts val="600"/>
              </a:spcBef>
              <a:spcAft>
                <a:spcPts val="0"/>
              </a:spcAft>
              <a:buNone/>
            </a:pPr>
            <a:endParaRPr sz="1100" dirty="0">
              <a:solidFill>
                <a:srgbClr val="000000"/>
              </a:solidFill>
              <a:latin typeface="Droid Serif"/>
              <a:ea typeface="Droid Serif"/>
              <a:cs typeface="Droid Serif"/>
              <a:sym typeface="Droid Serif"/>
            </a:endParaRPr>
          </a:p>
        </p:txBody>
      </p:sp>
      <p:sp>
        <p:nvSpPr>
          <p:cNvPr id="199" name="Google Shape;199;p20"/>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Striped bass </a:t>
            </a:r>
            <a:r>
              <a:rPr lang="en" dirty="0" smtClean="0"/>
              <a:t>habit</a:t>
            </a:r>
            <a:r>
              <a:rPr lang="en-US" dirty="0" smtClean="0"/>
              <a:t>at</a:t>
            </a:r>
            <a:endParaRPr dirty="0"/>
          </a:p>
        </p:txBody>
      </p:sp>
      <p:sp>
        <p:nvSpPr>
          <p:cNvPr id="205" name="Google Shape;205;p21"/>
          <p:cNvSpPr txBox="1">
            <a:spLocks noGrp="1"/>
          </p:cNvSpPr>
          <p:nvPr>
            <p:ph type="body" idx="1"/>
          </p:nvPr>
        </p:nvSpPr>
        <p:spPr>
          <a:xfrm>
            <a:off x="52300" y="1122425"/>
            <a:ext cx="3581100" cy="31614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Clr>
                <a:schemeClr val="dk1"/>
              </a:buClr>
              <a:buSzPts val="1400"/>
              <a:buFont typeface="Droid Serif"/>
              <a:buChar char="●"/>
            </a:pPr>
            <a:r>
              <a:rPr lang="en" sz="1400" dirty="0">
                <a:solidFill>
                  <a:schemeClr val="dk1"/>
                </a:solidFill>
                <a:latin typeface="Droid Serif"/>
                <a:ea typeface="Droid Serif"/>
                <a:cs typeface="Droid Serif"/>
                <a:sym typeface="Droid Serif"/>
              </a:rPr>
              <a:t>Striped bass live along the </a:t>
            </a:r>
            <a:r>
              <a:rPr lang="en-US" sz="1400" dirty="0" smtClean="0">
                <a:solidFill>
                  <a:schemeClr val="dk1"/>
                </a:solidFill>
                <a:latin typeface="Droid Serif"/>
                <a:ea typeface="Droid Serif"/>
                <a:cs typeface="Droid Serif"/>
                <a:sym typeface="Droid Serif"/>
              </a:rPr>
              <a:t>E</a:t>
            </a:r>
            <a:r>
              <a:rPr lang="en" sz="1400" dirty="0" err="1" smtClean="0">
                <a:solidFill>
                  <a:schemeClr val="dk1"/>
                </a:solidFill>
                <a:latin typeface="Droid Serif"/>
                <a:ea typeface="Droid Serif"/>
                <a:cs typeface="Droid Serif"/>
                <a:sym typeface="Droid Serif"/>
              </a:rPr>
              <a:t>ast</a:t>
            </a:r>
            <a:r>
              <a:rPr lang="en" sz="1400" dirty="0" smtClean="0">
                <a:solidFill>
                  <a:schemeClr val="dk1"/>
                </a:solidFill>
                <a:latin typeface="Droid Serif"/>
                <a:ea typeface="Droid Serif"/>
                <a:cs typeface="Droid Serif"/>
                <a:sym typeface="Droid Serif"/>
              </a:rPr>
              <a:t> </a:t>
            </a:r>
            <a:r>
              <a:rPr lang="en-US" sz="1400" dirty="0">
                <a:solidFill>
                  <a:schemeClr val="dk1"/>
                </a:solidFill>
                <a:latin typeface="Droid Serif"/>
                <a:ea typeface="Droid Serif"/>
                <a:cs typeface="Droid Serif"/>
                <a:sym typeface="Droid Serif"/>
              </a:rPr>
              <a:t>C</a:t>
            </a:r>
            <a:r>
              <a:rPr lang="en" sz="1400" dirty="0" err="1" smtClean="0">
                <a:solidFill>
                  <a:schemeClr val="dk1"/>
                </a:solidFill>
                <a:latin typeface="Droid Serif"/>
                <a:ea typeface="Droid Serif"/>
                <a:cs typeface="Droid Serif"/>
                <a:sym typeface="Droid Serif"/>
              </a:rPr>
              <a:t>oast</a:t>
            </a:r>
            <a:r>
              <a:rPr lang="en" sz="1400" dirty="0" smtClean="0">
                <a:solidFill>
                  <a:schemeClr val="dk1"/>
                </a:solidFill>
                <a:latin typeface="Droid Serif"/>
                <a:ea typeface="Droid Serif"/>
                <a:cs typeface="Droid Serif"/>
                <a:sym typeface="Droid Serif"/>
              </a:rPr>
              <a:t> </a:t>
            </a:r>
            <a:r>
              <a:rPr lang="en" sz="1400" dirty="0">
                <a:solidFill>
                  <a:schemeClr val="dk1"/>
                </a:solidFill>
                <a:latin typeface="Droid Serif"/>
                <a:ea typeface="Droid Serif"/>
                <a:cs typeface="Droid Serif"/>
                <a:sym typeface="Droid Serif"/>
              </a:rPr>
              <a:t>from St. Lawrence River in Canada to St. John’s River in Florida. Striped bass were introduced to the West Coast in the 1800’s and populations of striped bass now exist in </a:t>
            </a:r>
            <a:r>
              <a:rPr lang="en-US" sz="1400" dirty="0" smtClean="0">
                <a:solidFill>
                  <a:schemeClr val="dk1"/>
                </a:solidFill>
                <a:latin typeface="Droid Serif"/>
                <a:ea typeface="Droid Serif"/>
                <a:cs typeface="Droid Serif"/>
                <a:sym typeface="Droid Serif"/>
              </a:rPr>
              <a:t>some</a:t>
            </a:r>
            <a:r>
              <a:rPr lang="en" sz="1400" dirty="0" smtClean="0">
                <a:solidFill>
                  <a:schemeClr val="dk1"/>
                </a:solidFill>
                <a:latin typeface="Droid Serif"/>
                <a:ea typeface="Droid Serif"/>
                <a:cs typeface="Droid Serif"/>
                <a:sym typeface="Droid Serif"/>
              </a:rPr>
              <a:t> </a:t>
            </a:r>
            <a:r>
              <a:rPr lang="en-US" sz="1400" dirty="0" smtClean="0">
                <a:solidFill>
                  <a:schemeClr val="dk1"/>
                </a:solidFill>
                <a:latin typeface="Droid Serif"/>
                <a:ea typeface="Droid Serif"/>
                <a:cs typeface="Droid Serif"/>
                <a:sym typeface="Droid Serif"/>
              </a:rPr>
              <a:t>lakes and </a:t>
            </a:r>
            <a:r>
              <a:rPr lang="en" sz="1400" dirty="0" smtClean="0">
                <a:solidFill>
                  <a:schemeClr val="dk1"/>
                </a:solidFill>
                <a:latin typeface="Droid Serif"/>
                <a:ea typeface="Droid Serif"/>
                <a:cs typeface="Droid Serif"/>
                <a:sym typeface="Droid Serif"/>
              </a:rPr>
              <a:t>river </a:t>
            </a:r>
            <a:r>
              <a:rPr lang="en" sz="1400" dirty="0">
                <a:solidFill>
                  <a:schemeClr val="dk1"/>
                </a:solidFill>
                <a:latin typeface="Droid Serif"/>
                <a:ea typeface="Droid Serif"/>
                <a:cs typeface="Droid Serif"/>
                <a:sym typeface="Droid Serif"/>
              </a:rPr>
              <a:t>systems.</a:t>
            </a:r>
            <a:endParaRPr sz="1400" dirty="0">
              <a:solidFill>
                <a:schemeClr val="dk1"/>
              </a:solidFill>
              <a:latin typeface="Droid Serif"/>
              <a:ea typeface="Droid Serif"/>
              <a:cs typeface="Droid Serif"/>
              <a:sym typeface="Droid Serif"/>
            </a:endParaRPr>
          </a:p>
          <a:p>
            <a:pPr marL="457200" lvl="0" indent="0" algn="l" rtl="0">
              <a:spcBef>
                <a:spcPts val="600"/>
              </a:spcBef>
              <a:spcAft>
                <a:spcPts val="0"/>
              </a:spcAft>
              <a:buNone/>
            </a:pPr>
            <a:endParaRPr sz="1400" dirty="0">
              <a:solidFill>
                <a:schemeClr val="dk1"/>
              </a:solidFill>
              <a:latin typeface="Droid Serif"/>
              <a:ea typeface="Droid Serif"/>
              <a:cs typeface="Droid Serif"/>
              <a:sym typeface="Droid Serif"/>
            </a:endParaRPr>
          </a:p>
          <a:p>
            <a:pPr marL="457200" lvl="0" indent="-317500" algn="l" rtl="0">
              <a:spcBef>
                <a:spcPts val="600"/>
              </a:spcBef>
              <a:spcAft>
                <a:spcPts val="0"/>
              </a:spcAft>
              <a:buClr>
                <a:schemeClr val="dk1"/>
              </a:buClr>
              <a:buSzPts val="1400"/>
              <a:buFont typeface="Droid Serif"/>
              <a:buChar char="●"/>
            </a:pPr>
            <a:r>
              <a:rPr lang="en" sz="1400" dirty="0">
                <a:solidFill>
                  <a:schemeClr val="dk1"/>
                </a:solidFill>
                <a:latin typeface="Droid Serif"/>
                <a:ea typeface="Droid Serif"/>
                <a:cs typeface="Droid Serif"/>
                <a:sym typeface="Droid Serif"/>
              </a:rPr>
              <a:t>Striped bass have two migrations: 1) </a:t>
            </a:r>
            <a:r>
              <a:rPr lang="en" sz="1400" i="1" dirty="0">
                <a:solidFill>
                  <a:schemeClr val="dk1"/>
                </a:solidFill>
                <a:latin typeface="Droid Serif"/>
                <a:ea typeface="Droid Serif"/>
                <a:cs typeface="Droid Serif"/>
                <a:sym typeface="Droid Serif"/>
              </a:rPr>
              <a:t>Spawning Migration</a:t>
            </a:r>
            <a:r>
              <a:rPr lang="en" sz="1400" dirty="0">
                <a:solidFill>
                  <a:schemeClr val="dk1"/>
                </a:solidFill>
                <a:latin typeface="Droid Serif"/>
                <a:ea typeface="Droid Serif"/>
                <a:cs typeface="Droid Serif"/>
                <a:sym typeface="Droid Serif"/>
              </a:rPr>
              <a:t>, to reproduce in freshwater in the Spring and the other, 2) </a:t>
            </a:r>
            <a:r>
              <a:rPr lang="en" sz="1400" i="1" dirty="0">
                <a:solidFill>
                  <a:schemeClr val="dk1"/>
                </a:solidFill>
                <a:latin typeface="Droid Serif"/>
                <a:ea typeface="Droid Serif"/>
                <a:cs typeface="Droid Serif"/>
                <a:sym typeface="Droid Serif"/>
              </a:rPr>
              <a:t>Coastal Migration</a:t>
            </a:r>
            <a:r>
              <a:rPr lang="en" sz="1400" dirty="0">
                <a:solidFill>
                  <a:schemeClr val="dk1"/>
                </a:solidFill>
                <a:latin typeface="Droid Serif"/>
                <a:ea typeface="Droid Serif"/>
                <a:cs typeface="Droid Serif"/>
                <a:sym typeface="Droid Serif"/>
              </a:rPr>
              <a:t>, where fish re-enter salt water and travel for hundreds of miles northerly in the Spring and southerly in the Fall.</a:t>
            </a:r>
            <a:endParaRPr sz="1400" dirty="0">
              <a:solidFill>
                <a:schemeClr val="dk1"/>
              </a:solidFill>
              <a:latin typeface="Droid Serif"/>
              <a:ea typeface="Droid Serif"/>
              <a:cs typeface="Droid Serif"/>
              <a:sym typeface="Droid Serif"/>
            </a:endParaRPr>
          </a:p>
          <a:p>
            <a:pPr marL="0" lvl="0" indent="0" algn="l" rtl="0">
              <a:spcBef>
                <a:spcPts val="600"/>
              </a:spcBef>
              <a:spcAft>
                <a:spcPts val="0"/>
              </a:spcAft>
              <a:buNone/>
            </a:pPr>
            <a:endParaRPr sz="1400" dirty="0">
              <a:latin typeface="Droid Serif"/>
              <a:ea typeface="Droid Serif"/>
              <a:cs typeface="Droid Serif"/>
              <a:sym typeface="Droid Serif"/>
            </a:endParaRPr>
          </a:p>
        </p:txBody>
      </p:sp>
      <p:sp>
        <p:nvSpPr>
          <p:cNvPr id="206" name="Google Shape;206;p21"/>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07" name="Google Shape;207;p21"/>
          <p:cNvPicPr preferRelativeResize="0"/>
          <p:nvPr/>
        </p:nvPicPr>
        <p:blipFill>
          <a:blip r:embed="rId3">
            <a:alphaModFix/>
          </a:blip>
          <a:stretch>
            <a:fillRect/>
          </a:stretch>
        </p:blipFill>
        <p:spPr>
          <a:xfrm>
            <a:off x="7272638" y="181125"/>
            <a:ext cx="1820900" cy="1937425"/>
          </a:xfrm>
          <a:prstGeom prst="rect">
            <a:avLst/>
          </a:prstGeom>
          <a:noFill/>
          <a:ln>
            <a:noFill/>
          </a:ln>
        </p:spPr>
      </p:pic>
      <p:pic>
        <p:nvPicPr>
          <p:cNvPr id="208" name="Google Shape;208;p21"/>
          <p:cNvPicPr preferRelativeResize="0"/>
          <p:nvPr/>
        </p:nvPicPr>
        <p:blipFill>
          <a:blip r:embed="rId4">
            <a:alphaModFix/>
          </a:blip>
          <a:stretch>
            <a:fillRect/>
          </a:stretch>
        </p:blipFill>
        <p:spPr>
          <a:xfrm>
            <a:off x="7353148" y="2816925"/>
            <a:ext cx="1659875" cy="2031699"/>
          </a:xfrm>
          <a:prstGeom prst="rect">
            <a:avLst/>
          </a:prstGeom>
          <a:noFill/>
          <a:ln>
            <a:noFill/>
          </a:ln>
        </p:spPr>
      </p:pic>
      <p:sp>
        <p:nvSpPr>
          <p:cNvPr id="209" name="Google Shape;209;p21"/>
          <p:cNvSpPr txBox="1"/>
          <p:nvPr/>
        </p:nvSpPr>
        <p:spPr>
          <a:xfrm>
            <a:off x="3769375" y="1247350"/>
            <a:ext cx="2385600" cy="3502500"/>
          </a:xfrm>
          <a:prstGeom prst="rect">
            <a:avLst/>
          </a:prstGeom>
          <a:noFill/>
          <a:ln>
            <a:noFill/>
          </a:ln>
        </p:spPr>
        <p:txBody>
          <a:bodyPr spcFirstLastPara="1" wrap="square" lIns="91425" tIns="91425" rIns="91425" bIns="91425" anchor="t" anchorCtr="0">
            <a:noAutofit/>
          </a:bodyPr>
          <a:lstStyle/>
          <a:p>
            <a:pPr marL="0" lvl="0" indent="457200" algn="l" rtl="0">
              <a:spcBef>
                <a:spcPts val="600"/>
              </a:spcBef>
              <a:spcAft>
                <a:spcPts val="0"/>
              </a:spcAft>
              <a:buNone/>
            </a:pPr>
            <a:r>
              <a:rPr lang="en" sz="1200" u="sng" dirty="0">
                <a:solidFill>
                  <a:schemeClr val="dk1"/>
                </a:solidFill>
                <a:latin typeface="Droid Serif"/>
                <a:ea typeface="Droid Serif"/>
                <a:cs typeface="Droid Serif"/>
                <a:sym typeface="Droid Serif"/>
              </a:rPr>
              <a:t>Major  Spawning sites</a:t>
            </a:r>
            <a:endParaRPr sz="1200" u="sng" dirty="0">
              <a:solidFill>
                <a:schemeClr val="dk1"/>
              </a:solidFill>
              <a:latin typeface="Droid Serif"/>
              <a:ea typeface="Droid Serif"/>
              <a:cs typeface="Droid Serif"/>
              <a:sym typeface="Droid Serif"/>
            </a:endParaRPr>
          </a:p>
          <a:p>
            <a:pPr marL="0" lvl="0" indent="0" algn="l" rtl="0">
              <a:spcBef>
                <a:spcPts val="600"/>
              </a:spcBef>
              <a:spcAft>
                <a:spcPts val="0"/>
              </a:spcAft>
              <a:buNone/>
            </a:pPr>
            <a:r>
              <a:rPr lang="en" sz="1200" dirty="0">
                <a:solidFill>
                  <a:schemeClr val="dk1"/>
                </a:solidFill>
                <a:latin typeface="Droid Serif"/>
                <a:ea typeface="Droid Serif"/>
                <a:cs typeface="Droid Serif"/>
                <a:sym typeface="Droid Serif"/>
              </a:rPr>
              <a:t>Chesapeake Bay</a:t>
            </a:r>
            <a:endParaRPr sz="1200" dirty="0">
              <a:solidFill>
                <a:schemeClr val="dk1"/>
              </a:solidFill>
              <a:latin typeface="Droid Serif"/>
              <a:ea typeface="Droid Serif"/>
              <a:cs typeface="Droid Serif"/>
              <a:sym typeface="Droid Serif"/>
            </a:endParaRPr>
          </a:p>
          <a:p>
            <a:pPr marL="0" lvl="0" indent="0" algn="l" rtl="0">
              <a:spcBef>
                <a:spcPts val="600"/>
              </a:spcBef>
              <a:spcAft>
                <a:spcPts val="0"/>
              </a:spcAft>
              <a:buNone/>
            </a:pPr>
            <a:r>
              <a:rPr lang="en" sz="1200" dirty="0">
                <a:solidFill>
                  <a:schemeClr val="dk1"/>
                </a:solidFill>
                <a:latin typeface="Droid Serif"/>
                <a:ea typeface="Droid Serif"/>
                <a:cs typeface="Droid Serif"/>
                <a:sym typeface="Droid Serif"/>
              </a:rPr>
              <a:t>Delaware Bay</a:t>
            </a:r>
            <a:endParaRPr sz="1200" dirty="0">
              <a:solidFill>
                <a:schemeClr val="dk1"/>
              </a:solidFill>
              <a:latin typeface="Droid Serif"/>
              <a:ea typeface="Droid Serif"/>
              <a:cs typeface="Droid Serif"/>
              <a:sym typeface="Droid Serif"/>
            </a:endParaRPr>
          </a:p>
          <a:p>
            <a:pPr marL="0" lvl="0" indent="0" algn="l" rtl="0">
              <a:spcBef>
                <a:spcPts val="600"/>
              </a:spcBef>
              <a:spcAft>
                <a:spcPts val="0"/>
              </a:spcAft>
              <a:buNone/>
            </a:pPr>
            <a:r>
              <a:rPr lang="en" sz="1200" dirty="0">
                <a:solidFill>
                  <a:schemeClr val="dk1"/>
                </a:solidFill>
                <a:latin typeface="Droid Serif"/>
                <a:ea typeface="Droid Serif"/>
                <a:cs typeface="Droid Serif"/>
                <a:sym typeface="Droid Serif"/>
              </a:rPr>
              <a:t>Hudson River</a:t>
            </a:r>
            <a:endParaRPr sz="1200" dirty="0">
              <a:solidFill>
                <a:schemeClr val="dk1"/>
              </a:solidFill>
              <a:latin typeface="Droid Serif"/>
              <a:ea typeface="Droid Serif"/>
              <a:cs typeface="Droid Serif"/>
              <a:sym typeface="Droid Serif"/>
            </a:endParaRPr>
          </a:p>
          <a:p>
            <a:pPr marL="0" lvl="0" indent="457200" algn="l" rtl="0">
              <a:spcBef>
                <a:spcPts val="600"/>
              </a:spcBef>
              <a:spcAft>
                <a:spcPts val="0"/>
              </a:spcAft>
              <a:buNone/>
            </a:pPr>
            <a:r>
              <a:rPr lang="en" sz="1200" u="sng" dirty="0">
                <a:solidFill>
                  <a:schemeClr val="dk1"/>
                </a:solidFill>
                <a:latin typeface="Droid Serif"/>
                <a:ea typeface="Droid Serif"/>
                <a:cs typeface="Droid Serif"/>
                <a:sym typeface="Droid Serif"/>
              </a:rPr>
              <a:t>Coastal movements</a:t>
            </a:r>
            <a:endParaRPr sz="1200" u="sng" dirty="0">
              <a:solidFill>
                <a:schemeClr val="dk1"/>
              </a:solidFill>
              <a:latin typeface="Droid Serif"/>
              <a:ea typeface="Droid Serif"/>
              <a:cs typeface="Droid Serif"/>
              <a:sym typeface="Droid Serif"/>
            </a:endParaRPr>
          </a:p>
          <a:p>
            <a:pPr marL="0" lvl="0" indent="0" algn="l" rtl="0">
              <a:spcBef>
                <a:spcPts val="600"/>
              </a:spcBef>
              <a:spcAft>
                <a:spcPts val="0"/>
              </a:spcAft>
              <a:buNone/>
            </a:pPr>
            <a:r>
              <a:rPr lang="en" sz="1200" dirty="0">
                <a:solidFill>
                  <a:schemeClr val="dk1"/>
                </a:solidFill>
                <a:latin typeface="Droid Serif"/>
                <a:ea typeface="Droid Serif"/>
                <a:cs typeface="Droid Serif"/>
                <a:sym typeface="Droid Serif"/>
              </a:rPr>
              <a:t>Spring: from the Carolinas north up the Atlantic Coast to many locations including Woods </a:t>
            </a:r>
            <a:r>
              <a:rPr lang="en" sz="1200" dirty="0" smtClean="0">
                <a:solidFill>
                  <a:schemeClr val="dk1"/>
                </a:solidFill>
                <a:latin typeface="Droid Serif"/>
                <a:ea typeface="Droid Serif"/>
                <a:cs typeface="Droid Serif"/>
                <a:sym typeface="Droid Serif"/>
              </a:rPr>
              <a:t>Hole</a:t>
            </a:r>
            <a:r>
              <a:rPr lang="en-US" sz="1200" dirty="0" smtClean="0">
                <a:solidFill>
                  <a:schemeClr val="dk1"/>
                </a:solidFill>
                <a:latin typeface="Droid Serif"/>
                <a:ea typeface="Droid Serif"/>
                <a:cs typeface="Droid Serif"/>
                <a:sym typeface="Droid Serif"/>
              </a:rPr>
              <a:t>.</a:t>
            </a:r>
            <a:endParaRPr sz="1200" dirty="0">
              <a:solidFill>
                <a:schemeClr val="dk1"/>
              </a:solidFill>
              <a:latin typeface="Droid Serif"/>
              <a:ea typeface="Droid Serif"/>
              <a:cs typeface="Droid Serif"/>
              <a:sym typeface="Droid Serif"/>
            </a:endParaRPr>
          </a:p>
          <a:p>
            <a:pPr marL="0" lvl="0" indent="0" algn="l" rtl="0">
              <a:spcBef>
                <a:spcPts val="600"/>
              </a:spcBef>
              <a:spcAft>
                <a:spcPts val="0"/>
              </a:spcAft>
              <a:buNone/>
            </a:pPr>
            <a:r>
              <a:rPr lang="en" sz="1200" dirty="0">
                <a:solidFill>
                  <a:schemeClr val="dk1"/>
                </a:solidFill>
                <a:latin typeface="Droid Serif"/>
                <a:ea typeface="Droid Serif"/>
                <a:cs typeface="Droid Serif"/>
                <a:sym typeface="Droid Serif"/>
              </a:rPr>
              <a:t>Fall: from points north to the </a:t>
            </a:r>
            <a:r>
              <a:rPr lang="en" sz="1200" dirty="0" smtClean="0">
                <a:solidFill>
                  <a:schemeClr val="dk1"/>
                </a:solidFill>
                <a:latin typeface="Droid Serif"/>
                <a:ea typeface="Droid Serif"/>
                <a:cs typeface="Droid Serif"/>
                <a:sym typeface="Droid Serif"/>
              </a:rPr>
              <a:t>Carolinas</a:t>
            </a:r>
            <a:r>
              <a:rPr lang="en-US" sz="1200" dirty="0" smtClean="0">
                <a:solidFill>
                  <a:schemeClr val="dk1"/>
                </a:solidFill>
                <a:latin typeface="Droid Serif"/>
                <a:ea typeface="Droid Serif"/>
                <a:cs typeface="Droid Serif"/>
                <a:sym typeface="Droid Serif"/>
              </a:rPr>
              <a:t>.</a:t>
            </a:r>
            <a:endParaRPr sz="1200" b="1" dirty="0">
              <a:solidFill>
                <a:schemeClr val="dk1"/>
              </a:solidFill>
              <a:latin typeface="Droid Serif"/>
              <a:ea typeface="Droid Serif"/>
              <a:cs typeface="Droid Serif"/>
              <a:sym typeface="Droid Serif"/>
            </a:endParaRPr>
          </a:p>
          <a:p>
            <a:pPr marL="0" lvl="0" indent="0" algn="l" rtl="0">
              <a:spcBef>
                <a:spcPts val="0"/>
              </a:spcBef>
              <a:spcAft>
                <a:spcPts val="0"/>
              </a:spcAft>
              <a:buNone/>
            </a:pPr>
            <a:endParaRPr sz="1200" dirty="0">
              <a:latin typeface="Droid Serif"/>
              <a:ea typeface="Droid Serif"/>
              <a:cs typeface="Droid Serif"/>
              <a:sym typeface="Droid Serif"/>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1220</Words>
  <Application>Microsoft Macintosh PowerPoint</Application>
  <PresentationFormat>On-screen Show (16:9)</PresentationFormat>
  <Paragraphs>131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Bree Serif</vt:lpstr>
      <vt:lpstr>Droid Serif</vt:lpstr>
      <vt:lpstr>Pontano Sans</vt:lpstr>
      <vt:lpstr>Arial</vt:lpstr>
      <vt:lpstr>Nestor template</vt:lpstr>
      <vt:lpstr>Striped bass: Predators and Prey </vt:lpstr>
      <vt:lpstr>What is a predator and what is a prey? </vt:lpstr>
      <vt:lpstr>Striped bass prey: fish </vt:lpstr>
      <vt:lpstr>Striped bass prey: Invertebrates </vt:lpstr>
      <vt:lpstr>Juvenile striped bass predators </vt:lpstr>
      <vt:lpstr>Adult striped bass predators </vt:lpstr>
      <vt:lpstr>Striped bass</vt:lpstr>
      <vt:lpstr>Striped bass fishing </vt:lpstr>
      <vt:lpstr>Striped bass habitat</vt:lpstr>
      <vt:lpstr>Striped bass migration </vt:lpstr>
      <vt:lpstr>PowerPoint Presentation</vt:lpstr>
      <vt:lpstr>   Group one- osprey( Pandion haliaetus)  </vt:lpstr>
      <vt:lpstr>   Group two: Menhaden (Brevoortia patronus)</vt:lpstr>
      <vt:lpstr>      Group three: Sharks (e.g., great         white;  Carcharodon carcharias)   </vt:lpstr>
      <vt:lpstr>        Group four- small squid (longfin              squid; Doryteythis pealii)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Striped bass </dc:title>
  <cp:lastModifiedBy>Microsoft Office User</cp:lastModifiedBy>
  <cp:revision>8</cp:revision>
  <dcterms:modified xsi:type="dcterms:W3CDTF">2019-01-22T20:36:13Z</dcterms:modified>
</cp:coreProperties>
</file>